
<file path=[Content_Types].xml><?xml version="1.0" encoding="utf-8"?>
<Types xmlns="http://schemas.openxmlformats.org/package/2006/content-types">
  <Default ContentType="image/jpeg" Extension="jpg"/>
  <Default ContentType="application/vnd.openxmlformats-officedocument.spreadsheetml.sheet" Extension="xlsx"/>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ms-office.chartcolorstyle+xml" PartName="/ppt/charts/colors1.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drawingml.chart+xml" PartName="/ppt/charts/char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drawingml.chartshapes+xml" PartName="/ppt/drawings/drawing1.xml"/>
  <Override ContentType="application/vnd.ms-office.chartstyle+xml" PartName="/ppt/charts/style1.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6858000" cx="12192000"/>
  <p:notesSz cx="6858000" cy="9144000"/>
  <p:embeddedFontLst>
    <p:embeddedFont>
      <p:font typeface="Garamond"/>
      <p:regular r:id="rId30"/>
      <p:bold r:id="rId31"/>
      <p:italic r:id="rId32"/>
      <p:boldItalic r:id="rId33"/>
    </p:embeddedFont>
    <p:embeddedFont>
      <p:font typeface="Bodoni"/>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8" roundtripDataSignature="AMtx7mjMHcAm25ZGYDiLW1e/S205q0M6+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CE3E70CD-42ED-4640-A823-B1BC74213C68}">
  <a:tblStyle styleId="{CE3E70CD-42ED-4640-A823-B1BC74213C68}"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Garamond-bold.fntdata"/><Relationship Id="rId30" Type="http://schemas.openxmlformats.org/officeDocument/2006/relationships/font" Target="fonts/Garamond-regular.fntdata"/><Relationship Id="rId11" Type="http://schemas.openxmlformats.org/officeDocument/2006/relationships/slide" Target="slides/slide5.xml"/><Relationship Id="rId33" Type="http://schemas.openxmlformats.org/officeDocument/2006/relationships/font" Target="fonts/Garamond-boldItalic.fntdata"/><Relationship Id="rId10" Type="http://schemas.openxmlformats.org/officeDocument/2006/relationships/slide" Target="slides/slide4.xml"/><Relationship Id="rId32" Type="http://schemas.openxmlformats.org/officeDocument/2006/relationships/font" Target="fonts/Garamond-italic.fntdata"/><Relationship Id="rId13" Type="http://schemas.openxmlformats.org/officeDocument/2006/relationships/slide" Target="slides/slide7.xml"/><Relationship Id="rId35" Type="http://schemas.openxmlformats.org/officeDocument/2006/relationships/font" Target="fonts/Bodoni-bold.fntdata"/><Relationship Id="rId12" Type="http://schemas.openxmlformats.org/officeDocument/2006/relationships/slide" Target="slides/slide6.xml"/><Relationship Id="rId34" Type="http://schemas.openxmlformats.org/officeDocument/2006/relationships/font" Target="fonts/Bodoni-regular.fntdata"/><Relationship Id="rId15" Type="http://schemas.openxmlformats.org/officeDocument/2006/relationships/slide" Target="slides/slide9.xml"/><Relationship Id="rId37" Type="http://schemas.openxmlformats.org/officeDocument/2006/relationships/font" Target="fonts/Bodoni-boldItalic.fntdata"/><Relationship Id="rId14" Type="http://schemas.openxmlformats.org/officeDocument/2006/relationships/slide" Target="slides/slide8.xml"/><Relationship Id="rId36" Type="http://schemas.openxmlformats.org/officeDocument/2006/relationships/font" Target="fonts/Bodoni-italic.fntdata"/><Relationship Id="rId17" Type="http://schemas.openxmlformats.org/officeDocument/2006/relationships/slide" Target="slides/slide11.xml"/><Relationship Id="rId16" Type="http://schemas.openxmlformats.org/officeDocument/2006/relationships/slide" Target="slides/slide10.xml"/><Relationship Id="rId38" Type="http://customschemas.google.com/relationships/presentationmetadata" Target="metadata"/><Relationship Id="rId19" Type="http://schemas.openxmlformats.org/officeDocument/2006/relationships/slide" Target="slides/slide13.xml"/><Relationship Id="rId18" Type="http://schemas.openxmlformats.org/officeDocument/2006/relationships/slide" Target="slides/slide12.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Sheet1.xlsx"/><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stacked"/>
        <c:varyColors val="0"/>
        <c:ser>
          <c:idx val="0"/>
          <c:order val="0"/>
          <c:tx>
            <c:strRef>
              <c:f>Feuil1!$B$1</c:f>
              <c:strCache>
                <c:ptCount val="1"/>
                <c:pt idx="0">
                  <c:v>Top 75%</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invertIfNegative val="0"/>
          <c:dLbls>
            <c:delete val="1"/>
          </c:dLbls>
          <c:cat>
            <c:strRef>
              <c:f>Feuil1!$A$2</c:f>
              <c:strCache>
                <c:ptCount val="1"/>
                <c:pt idx="0">
                  <c:v>Popularity</c:v>
                </c:pt>
              </c:strCache>
            </c:strRef>
          </c:cat>
          <c:val>
            <c:numRef>
              <c:f>Feuil1!$B$2</c:f>
              <c:numCache>
                <c:formatCode>General</c:formatCode>
                <c:ptCount val="1"/>
                <c:pt idx="0">
                  <c:v>59</c:v>
                </c:pt>
              </c:numCache>
            </c:numRef>
          </c:val>
          <c:extLst>
            <c:ext xmlns:c16="http://schemas.microsoft.com/office/drawing/2014/chart" uri="{C3380CC4-5D6E-409C-BE32-E72D297353CC}">
              <c16:uniqueId val="{00000000-B86B-6A47-B4B7-ABC00F03EE46}"/>
            </c:ext>
          </c:extLst>
        </c:ser>
        <c:ser>
          <c:idx val="1"/>
          <c:order val="1"/>
          <c:tx>
            <c:strRef>
              <c:f>Feuil1!$C$1</c:f>
              <c:strCache>
                <c:ptCount val="1"/>
                <c:pt idx="0">
                  <c:v>Top 25%</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c:spPr>
          <c:invertIfNegative val="0"/>
          <c:dLbls>
            <c:delete val="1"/>
          </c:dLbls>
          <c:cat>
            <c:strRef>
              <c:f>Feuil1!$A$2</c:f>
              <c:strCache>
                <c:ptCount val="1"/>
                <c:pt idx="0">
                  <c:v>Popularity</c:v>
                </c:pt>
              </c:strCache>
            </c:strRef>
          </c:cat>
          <c:val>
            <c:numRef>
              <c:f>Feuil1!$C$2</c:f>
              <c:numCache>
                <c:formatCode>General</c:formatCode>
                <c:ptCount val="1"/>
                <c:pt idx="0">
                  <c:v>41</c:v>
                </c:pt>
              </c:numCache>
            </c:numRef>
          </c:val>
          <c:extLst>
            <c:ext xmlns:c16="http://schemas.microsoft.com/office/drawing/2014/chart" uri="{C3380CC4-5D6E-409C-BE32-E72D297353CC}">
              <c16:uniqueId val="{00000003-B86B-6A47-B4B7-ABC00F03EE46}"/>
            </c:ext>
          </c:extLst>
        </c:ser>
        <c:dLbls>
          <c:dLblPos val="ctr"/>
          <c:showLegendKey val="0"/>
          <c:showVal val="1"/>
          <c:showCatName val="0"/>
          <c:showSerName val="0"/>
          <c:showPercent val="0"/>
          <c:showBubbleSize val="0"/>
        </c:dLbls>
        <c:gapWidth val="150"/>
        <c:overlap val="100"/>
        <c:axId val="556637199"/>
        <c:axId val="556306655"/>
      </c:barChart>
      <c:catAx>
        <c:axId val="556637199"/>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556306655"/>
        <c:crosses val="autoZero"/>
        <c:auto val="1"/>
        <c:lblAlgn val="ctr"/>
        <c:lblOffset val="100"/>
        <c:noMultiLvlLbl val="0"/>
      </c:catAx>
      <c:valAx>
        <c:axId val="556306655"/>
        <c:scaling>
          <c:orientation val="minMax"/>
          <c:max val="100"/>
        </c:scaling>
        <c:delete val="0"/>
        <c:axPos val="l"/>
        <c:majorGridlines>
          <c:spPr>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556637199"/>
        <c:crosses val="autoZero"/>
        <c:crossBetween val="between"/>
      </c:valAx>
      <c:spPr>
        <a:noFill/>
        <a:ln>
          <a:noFill/>
        </a:ln>
        <a:effectLst/>
      </c:spPr>
    </c:plotArea>
    <c:legend>
      <c:legendPos val="b"/>
      <c:layout>
        <c:manualLayout>
          <c:xMode val="edge"/>
          <c:yMode val="edge"/>
          <c:x val="0.30379835743110017"/>
          <c:y val="0.83381730790385389"/>
          <c:w val="0.45203630727597227"/>
          <c:h val="0.16618273627139879"/>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02">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drawings/drawing1.xml><?xml version="1.0" encoding="utf-8"?>
<c:userShapes xmlns:c="http://schemas.openxmlformats.org/drawingml/2006/chart">
  <cdr:relSizeAnchor xmlns:cdr="http://schemas.openxmlformats.org/drawingml/2006/chartDrawing">
    <cdr:from>
      <cdr:x>0.33718</cdr:x>
      <cdr:y>0.10281</cdr:y>
    </cdr:from>
    <cdr:to>
      <cdr:x>0.70136</cdr:x>
      <cdr:y>0.31347</cdr:y>
    </cdr:to>
    <cdr:sp macro="" textlink="">
      <cdr:nvSpPr>
        <cdr:cNvPr id="2" name="ZoneTexte 1">
          <a:extLst xmlns:a="http://schemas.openxmlformats.org/drawingml/2006/main">
            <a:ext uri="{FF2B5EF4-FFF2-40B4-BE49-F238E27FC236}">
              <a16:creationId xmlns:a16="http://schemas.microsoft.com/office/drawing/2014/main" id="{796F21A2-8D84-324A-873A-6D5F8AC47D3E}"/>
            </a:ext>
          </a:extLst>
        </cdr:cNvPr>
        <cdr:cNvSpPr txBox="1"/>
      </cdr:nvSpPr>
      <cdr:spPr>
        <a:xfrm xmlns:a="http://schemas.openxmlformats.org/drawingml/2006/main">
          <a:off x="1723415" y="397188"/>
          <a:ext cx="1861420" cy="813902"/>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CA" sz="1400" dirty="0">
              <a:solidFill>
                <a:schemeClr val="bg1"/>
              </a:solidFill>
              <a:latin typeface="Aharoni" panose="02010803020104030203" pitchFamily="2" charset="-79"/>
              <a:cs typeface="Aharoni" panose="02010803020104030203" pitchFamily="2" charset="-79"/>
            </a:rPr>
            <a:t>        TOP </a:t>
          </a:r>
          <a:r>
            <a:rPr lang="en-CA" sz="1800" dirty="0">
              <a:solidFill>
                <a:schemeClr val="bg1"/>
              </a:solidFill>
              <a:latin typeface="Aharoni" panose="02010803020104030203" pitchFamily="2" charset="-79"/>
              <a:cs typeface="Aharoni" panose="02010803020104030203" pitchFamily="2" charset="-79"/>
            </a:rPr>
            <a:t>25%</a:t>
          </a:r>
          <a:endParaRPr lang="en-CA" sz="1400" dirty="0">
            <a:solidFill>
              <a:schemeClr val="bg1"/>
            </a:solidFill>
            <a:latin typeface="Aharoni" panose="02010803020104030203" pitchFamily="2" charset="-79"/>
            <a:cs typeface="Aharoni" panose="02010803020104030203" pitchFamily="2" charset="-79"/>
          </a:endParaRPr>
        </a:p>
        <a:p xmlns:a="http://schemas.openxmlformats.org/drawingml/2006/main">
          <a:pPr algn="ctr"/>
          <a:r>
            <a:rPr lang="en-CA" sz="1400" dirty="0">
              <a:solidFill>
                <a:schemeClr val="bg1"/>
              </a:solidFill>
              <a:latin typeface="Aharoni" panose="02010803020104030203" pitchFamily="2" charset="-79"/>
              <a:cs typeface="Aharoni" panose="02010803020104030203" pitchFamily="2" charset="-79"/>
            </a:rPr>
            <a:t> MOST POPULAR SONGS</a:t>
          </a:r>
        </a:p>
      </cdr:txBody>
    </cdr:sp>
  </cdr:relSizeAnchor>
  <cdr:relSizeAnchor xmlns:cdr="http://schemas.openxmlformats.org/drawingml/2006/chartDrawing">
    <cdr:from>
      <cdr:x>0.43652</cdr:x>
      <cdr:y>0.507</cdr:y>
    </cdr:from>
    <cdr:to>
      <cdr:x>0.64547</cdr:x>
      <cdr:y>0.67056</cdr:y>
    </cdr:to>
    <cdr:sp macro="" textlink="">
      <cdr:nvSpPr>
        <cdr:cNvPr id="3" name="ZoneTexte 2">
          <a:extLst xmlns:a="http://schemas.openxmlformats.org/drawingml/2006/main">
            <a:ext uri="{FF2B5EF4-FFF2-40B4-BE49-F238E27FC236}">
              <a16:creationId xmlns:a16="http://schemas.microsoft.com/office/drawing/2014/main" id="{6F268A6A-224C-3542-895B-CB7894F00678}"/>
            </a:ext>
          </a:extLst>
        </cdr:cNvPr>
        <cdr:cNvSpPr txBox="1"/>
      </cdr:nvSpPr>
      <cdr:spPr>
        <a:xfrm xmlns:a="http://schemas.openxmlformats.org/drawingml/2006/main">
          <a:off x="2231180" y="1958792"/>
          <a:ext cx="1067999" cy="6319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CA" sz="1400" dirty="0">
              <a:solidFill>
                <a:schemeClr val="bg1"/>
              </a:solidFill>
              <a:latin typeface="Aharoni" panose="02010803020104030203" pitchFamily="2" charset="-79"/>
              <a:cs typeface="Aharoni" panose="02010803020104030203" pitchFamily="2" charset="-79"/>
            </a:rPr>
            <a:t>BOTTOM </a:t>
          </a:r>
          <a:r>
            <a:rPr lang="en-CA" sz="2000" dirty="0">
              <a:solidFill>
                <a:schemeClr val="bg1"/>
              </a:solidFill>
              <a:latin typeface="Aharoni" panose="02010803020104030203" pitchFamily="2" charset="-79"/>
              <a:cs typeface="Aharoni" panose="02010803020104030203" pitchFamily="2" charset="-79"/>
            </a:rPr>
            <a:t>75%</a:t>
          </a:r>
          <a:endParaRPr lang="en-CA" sz="1400" dirty="0">
            <a:solidFill>
              <a:schemeClr val="bg1"/>
            </a:solidFill>
            <a:latin typeface="Aharoni" panose="02010803020104030203" pitchFamily="2" charset="-79"/>
            <a:cs typeface="Aharoni" panose="02010803020104030203" pitchFamily="2" charset="-79"/>
          </a:endParaRPr>
        </a:p>
      </cdr:txBody>
    </cdr:sp>
  </cdr:relSizeAnchor>
</c:userShape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fr-FR"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 name="Google Shape;10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3" name="Google Shape;243;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fr-FR"/>
              <a:t>Two reasons : poor result and from a business point of view : studio or producer; add number of songs per class</a:t>
            </a:r>
            <a:endParaRPr/>
          </a:p>
        </p:txBody>
      </p:sp>
      <p:sp>
        <p:nvSpPr>
          <p:cNvPr id="244" name="Google Shape;244;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fr-FR"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8" name="Google Shape;258;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fr-FR"/>
              <a:t>+ senti_total + speechiness </a:t>
            </a:r>
            <a:endParaRPr/>
          </a:p>
        </p:txBody>
      </p:sp>
      <p:sp>
        <p:nvSpPr>
          <p:cNvPr id="259" name="Google Shape;259;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fr-FR"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0" name="Google Shape;290;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4" name="Google Shape;324;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fr-FR"/>
              <a:t>From 20 to 475 variables due to the encoding of the artist</a:t>
            </a:r>
            <a:endParaRPr/>
          </a:p>
        </p:txBody>
      </p:sp>
      <p:sp>
        <p:nvSpPr>
          <p:cNvPr id="325" name="Google Shape;325;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fr-FR"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1" name="Google Shape;34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5" name="Google Shape;355;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Google Shape;375;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6" name="Google Shape;376;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3" name="Shape 493"/>
        <p:cNvGrpSpPr/>
        <p:nvPr/>
      </p:nvGrpSpPr>
      <p:grpSpPr>
        <a:xfrm>
          <a:off x="0" y="0"/>
          <a:ext cx="0" cy="0"/>
          <a:chOff x="0" y="0"/>
          <a:chExt cx="0" cy="0"/>
        </a:xfrm>
      </p:grpSpPr>
      <p:sp>
        <p:nvSpPr>
          <p:cNvPr id="494" name="Google Shape;494;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5" name="Google Shape;495;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0" name="Google Shape;12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3" name="Shape 513"/>
        <p:cNvGrpSpPr/>
        <p:nvPr/>
      </p:nvGrpSpPr>
      <p:grpSpPr>
        <a:xfrm>
          <a:off x="0" y="0"/>
          <a:ext cx="0" cy="0"/>
          <a:chOff x="0" y="0"/>
          <a:chExt cx="0" cy="0"/>
        </a:xfrm>
      </p:grpSpPr>
      <p:sp>
        <p:nvSpPr>
          <p:cNvPr id="514" name="Google Shape;514;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5" name="Google Shape;515;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7" name="Shape 527"/>
        <p:cNvGrpSpPr/>
        <p:nvPr/>
      </p:nvGrpSpPr>
      <p:grpSpPr>
        <a:xfrm>
          <a:off x="0" y="0"/>
          <a:ext cx="0" cy="0"/>
          <a:chOff x="0" y="0"/>
          <a:chExt cx="0" cy="0"/>
        </a:xfrm>
      </p:grpSpPr>
      <p:sp>
        <p:nvSpPr>
          <p:cNvPr id="528" name="Google Shape;528;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9" name="Google Shape;529;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0" name="Shape 540"/>
        <p:cNvGrpSpPr/>
        <p:nvPr/>
      </p:nvGrpSpPr>
      <p:grpSpPr>
        <a:xfrm>
          <a:off x="0" y="0"/>
          <a:ext cx="0" cy="0"/>
          <a:chOff x="0" y="0"/>
          <a:chExt cx="0" cy="0"/>
        </a:xfrm>
      </p:grpSpPr>
      <p:sp>
        <p:nvSpPr>
          <p:cNvPr id="541" name="Google Shape;541;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2" name="Google Shape;542;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8" name="Shape 548"/>
        <p:cNvGrpSpPr/>
        <p:nvPr/>
      </p:nvGrpSpPr>
      <p:grpSpPr>
        <a:xfrm>
          <a:off x="0" y="0"/>
          <a:ext cx="0" cy="0"/>
          <a:chOff x="0" y="0"/>
          <a:chExt cx="0" cy="0"/>
        </a:xfrm>
      </p:grpSpPr>
      <p:sp>
        <p:nvSpPr>
          <p:cNvPr id="549" name="Google Shape;549;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0" name="Google Shape;550;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5" name="Google Shape;13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 name="Google Shape;191;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3" name="Google Shape;21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fr-FR"/>
              <a:t>Based on spotify, based on text analysis</a:t>
            </a:r>
            <a:endParaRPr/>
          </a:p>
        </p:txBody>
      </p:sp>
      <p:sp>
        <p:nvSpPr>
          <p:cNvPr id="224" name="Google Shape;224;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fr-FR"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6" name="Shape 16"/>
        <p:cNvGrpSpPr/>
        <p:nvPr/>
      </p:nvGrpSpPr>
      <p:grpSpPr>
        <a:xfrm>
          <a:off x="0" y="0"/>
          <a:ext cx="0" cy="0"/>
          <a:chOff x="0" y="0"/>
          <a:chExt cx="0" cy="0"/>
        </a:xfrm>
      </p:grpSpPr>
      <p:sp>
        <p:nvSpPr>
          <p:cNvPr id="17" name="Google Shape;17;p2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6000"/>
              <a:buFont typeface="Aharon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9" name="Google Shape;19;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3" name="Shape 73"/>
        <p:cNvGrpSpPr/>
        <p:nvPr/>
      </p:nvGrpSpPr>
      <p:grpSpPr>
        <a:xfrm>
          <a:off x="0" y="0"/>
          <a:ext cx="0" cy="0"/>
          <a:chOff x="0" y="0"/>
          <a:chExt cx="0" cy="0"/>
        </a:xfrm>
      </p:grpSpPr>
      <p:sp>
        <p:nvSpPr>
          <p:cNvPr id="74" name="Google Shape;74;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36"/>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9" name="Shape 79"/>
        <p:cNvGrpSpPr/>
        <p:nvPr/>
      </p:nvGrpSpPr>
      <p:grpSpPr>
        <a:xfrm>
          <a:off x="0" y="0"/>
          <a:ext cx="0" cy="0"/>
          <a:chOff x="0" y="0"/>
          <a:chExt cx="0" cy="0"/>
        </a:xfrm>
      </p:grpSpPr>
      <p:sp>
        <p:nvSpPr>
          <p:cNvPr id="80" name="Google Shape;80;p37"/>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37"/>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92" name="Shape 92"/>
        <p:cNvGrpSpPr/>
        <p:nvPr/>
      </p:nvGrpSpPr>
      <p:grpSpPr>
        <a:xfrm>
          <a:off x="0" y="0"/>
          <a:ext cx="0" cy="0"/>
          <a:chOff x="0" y="0"/>
          <a:chExt cx="0" cy="0"/>
        </a:xfrm>
      </p:grpSpPr>
      <p:sp>
        <p:nvSpPr>
          <p:cNvPr id="93" name="Google Shape;93;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 name="Google Shape;94;p2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95" name="Google Shape;95;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2" name="Shape 22"/>
        <p:cNvGrpSpPr/>
        <p:nvPr/>
      </p:nvGrpSpPr>
      <p:grpSpPr>
        <a:xfrm>
          <a:off x="0" y="0"/>
          <a:ext cx="0" cy="0"/>
          <a:chOff x="0" y="0"/>
          <a:chExt cx="0" cy="0"/>
        </a:xfrm>
      </p:grpSpPr>
      <p:sp>
        <p:nvSpPr>
          <p:cNvPr id="23" name="Google Shape;23;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2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 name="Google Shape;25;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8" name="Shape 28"/>
        <p:cNvGrpSpPr/>
        <p:nvPr/>
      </p:nvGrpSpPr>
      <p:grpSpPr>
        <a:xfrm>
          <a:off x="0" y="0"/>
          <a:ext cx="0" cy="0"/>
          <a:chOff x="0" y="0"/>
          <a:chExt cx="0" cy="0"/>
        </a:xfrm>
      </p:grpSpPr>
      <p:sp>
        <p:nvSpPr>
          <p:cNvPr id="29" name="Google Shape;29;p29"/>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Aharon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29"/>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1" name="Google Shape;31;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4" name="Shape 34"/>
        <p:cNvGrpSpPr/>
        <p:nvPr/>
      </p:nvGrpSpPr>
      <p:grpSpPr>
        <a:xfrm>
          <a:off x="0" y="0"/>
          <a:ext cx="0" cy="0"/>
          <a:chOff x="0" y="0"/>
          <a:chExt cx="0" cy="0"/>
        </a:xfrm>
      </p:grpSpPr>
      <p:sp>
        <p:nvSpPr>
          <p:cNvPr id="35" name="Google Shape;35;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30"/>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30"/>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1" name="Shape 41"/>
        <p:cNvGrpSpPr/>
        <p:nvPr/>
      </p:nvGrpSpPr>
      <p:grpSpPr>
        <a:xfrm>
          <a:off x="0" y="0"/>
          <a:ext cx="0" cy="0"/>
          <a:chOff x="0" y="0"/>
          <a:chExt cx="0" cy="0"/>
        </a:xfrm>
      </p:grpSpPr>
      <p:sp>
        <p:nvSpPr>
          <p:cNvPr id="42" name="Google Shape;42;p31"/>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31"/>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4" name="Google Shape;44;p31"/>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31"/>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6" name="Google Shape;46;p31"/>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0" name="Shape 50"/>
        <p:cNvGrpSpPr/>
        <p:nvPr/>
      </p:nvGrpSpPr>
      <p:grpSpPr>
        <a:xfrm>
          <a:off x="0" y="0"/>
          <a:ext cx="0" cy="0"/>
          <a:chOff x="0" y="0"/>
          <a:chExt cx="0" cy="0"/>
        </a:xfrm>
      </p:grpSpPr>
      <p:sp>
        <p:nvSpPr>
          <p:cNvPr id="51" name="Google Shape;51;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5" name="Shape 55"/>
        <p:cNvGrpSpPr/>
        <p:nvPr/>
      </p:nvGrpSpPr>
      <p:grpSpPr>
        <a:xfrm>
          <a:off x="0" y="0"/>
          <a:ext cx="0" cy="0"/>
          <a:chOff x="0" y="0"/>
          <a:chExt cx="0" cy="0"/>
        </a:xfrm>
      </p:grpSpPr>
      <p:sp>
        <p:nvSpPr>
          <p:cNvPr id="56" name="Google Shape;56;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9" name="Shape 59"/>
        <p:cNvGrpSpPr/>
        <p:nvPr/>
      </p:nvGrpSpPr>
      <p:grpSpPr>
        <a:xfrm>
          <a:off x="0" y="0"/>
          <a:ext cx="0" cy="0"/>
          <a:chOff x="0" y="0"/>
          <a:chExt cx="0" cy="0"/>
        </a:xfrm>
      </p:grpSpPr>
      <p:sp>
        <p:nvSpPr>
          <p:cNvPr id="60" name="Google Shape;60;p3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Aharon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3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lt1"/>
              </a:buClr>
              <a:buSzPts val="3200"/>
              <a:buChar char="•"/>
              <a:defRPr sz="3200"/>
            </a:lvl1pPr>
            <a:lvl2pPr indent="-406400" lvl="1" marL="914400" algn="l">
              <a:lnSpc>
                <a:spcPct val="90000"/>
              </a:lnSpc>
              <a:spcBef>
                <a:spcPts val="500"/>
              </a:spcBef>
              <a:spcAft>
                <a:spcPts val="0"/>
              </a:spcAft>
              <a:buClr>
                <a:schemeClr val="lt1"/>
              </a:buClr>
              <a:buSzPts val="2800"/>
              <a:buChar char="•"/>
              <a:defRPr sz="2800"/>
            </a:lvl2pPr>
            <a:lvl3pPr indent="-381000" lvl="2" marL="1371600" algn="l">
              <a:lnSpc>
                <a:spcPct val="90000"/>
              </a:lnSpc>
              <a:spcBef>
                <a:spcPts val="500"/>
              </a:spcBef>
              <a:spcAft>
                <a:spcPts val="0"/>
              </a:spcAft>
              <a:buClr>
                <a:schemeClr val="lt1"/>
              </a:buClr>
              <a:buSzPts val="2400"/>
              <a:buChar char="•"/>
              <a:defRPr sz="2400"/>
            </a:lvl3pPr>
            <a:lvl4pPr indent="-355600" lvl="3" marL="1828800" algn="l">
              <a:lnSpc>
                <a:spcPct val="90000"/>
              </a:lnSpc>
              <a:spcBef>
                <a:spcPts val="500"/>
              </a:spcBef>
              <a:spcAft>
                <a:spcPts val="0"/>
              </a:spcAft>
              <a:buClr>
                <a:schemeClr val="lt1"/>
              </a:buClr>
              <a:buSzPts val="2000"/>
              <a:buChar char="•"/>
              <a:defRPr sz="2000"/>
            </a:lvl4pPr>
            <a:lvl5pPr indent="-355600" lvl="4" marL="2286000" algn="l">
              <a:lnSpc>
                <a:spcPct val="90000"/>
              </a:lnSpc>
              <a:spcBef>
                <a:spcPts val="500"/>
              </a:spcBef>
              <a:spcAft>
                <a:spcPts val="0"/>
              </a:spcAft>
              <a:buClr>
                <a:schemeClr val="lt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2" name="Google Shape;62;p3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3" name="Google Shape;63;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6" name="Shape 66"/>
        <p:cNvGrpSpPr/>
        <p:nvPr/>
      </p:nvGrpSpPr>
      <p:grpSpPr>
        <a:xfrm>
          <a:off x="0" y="0"/>
          <a:ext cx="0" cy="0"/>
          <a:chOff x="0" y="0"/>
          <a:chExt cx="0" cy="0"/>
        </a:xfrm>
      </p:grpSpPr>
      <p:sp>
        <p:nvSpPr>
          <p:cNvPr id="67" name="Google Shape;67;p3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Aharon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35"/>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lt1"/>
              </a:buClr>
              <a:buSzPts val="3200"/>
              <a:buFont typeface="Arial"/>
              <a:buNone/>
              <a:defRPr b="0" i="0" sz="3200" u="none" cap="none" strike="noStrike">
                <a:solidFill>
                  <a:schemeClr val="lt1"/>
                </a:solidFill>
                <a:latin typeface="Aharoni"/>
                <a:ea typeface="Aharoni"/>
                <a:cs typeface="Aharoni"/>
                <a:sym typeface="Aharoni"/>
              </a:defRPr>
            </a:lvl1pPr>
            <a:lvl2pPr lvl="1" marR="0" rtl="0" algn="l">
              <a:lnSpc>
                <a:spcPct val="90000"/>
              </a:lnSpc>
              <a:spcBef>
                <a:spcPts val="500"/>
              </a:spcBef>
              <a:spcAft>
                <a:spcPts val="0"/>
              </a:spcAft>
              <a:buClr>
                <a:schemeClr val="lt1"/>
              </a:buClr>
              <a:buSzPts val="2800"/>
              <a:buFont typeface="Arial"/>
              <a:buNone/>
              <a:defRPr b="0" i="0" sz="2800" u="none" cap="none" strike="noStrike">
                <a:solidFill>
                  <a:schemeClr val="lt1"/>
                </a:solidFill>
                <a:latin typeface="Aharoni"/>
                <a:ea typeface="Aharoni"/>
                <a:cs typeface="Aharoni"/>
                <a:sym typeface="Aharoni"/>
              </a:defRPr>
            </a:lvl2pPr>
            <a:lvl3pPr lvl="2" marR="0" rtl="0" algn="l">
              <a:lnSpc>
                <a:spcPct val="90000"/>
              </a:lnSpc>
              <a:spcBef>
                <a:spcPts val="500"/>
              </a:spcBef>
              <a:spcAft>
                <a:spcPts val="0"/>
              </a:spcAft>
              <a:buClr>
                <a:schemeClr val="lt1"/>
              </a:buClr>
              <a:buSzPts val="2400"/>
              <a:buFont typeface="Arial"/>
              <a:buNone/>
              <a:defRPr b="0" i="0" sz="2400" u="none" cap="none" strike="noStrike">
                <a:solidFill>
                  <a:schemeClr val="lt1"/>
                </a:solidFill>
                <a:latin typeface="Aharoni"/>
                <a:ea typeface="Aharoni"/>
                <a:cs typeface="Aharoni"/>
                <a:sym typeface="Aharoni"/>
              </a:defRPr>
            </a:lvl3pPr>
            <a:lvl4pPr lvl="3"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Aharoni"/>
                <a:ea typeface="Aharoni"/>
                <a:cs typeface="Aharoni"/>
                <a:sym typeface="Aharoni"/>
              </a:defRPr>
            </a:lvl4pPr>
            <a:lvl5pPr lvl="4" marR="0" rtl="0" algn="l">
              <a:lnSpc>
                <a:spcPct val="90000"/>
              </a:lnSpc>
              <a:spcBef>
                <a:spcPts val="500"/>
              </a:spcBef>
              <a:spcAft>
                <a:spcPts val="0"/>
              </a:spcAft>
              <a:buClr>
                <a:schemeClr val="lt1"/>
              </a:buClr>
              <a:buSzPts val="2000"/>
              <a:buFont typeface="Arial"/>
              <a:buNone/>
              <a:defRPr b="0" i="0" sz="2000" u="none" cap="none" strike="noStrike">
                <a:solidFill>
                  <a:schemeClr val="lt1"/>
                </a:solidFill>
                <a:latin typeface="Aharoni"/>
                <a:ea typeface="Aharoni"/>
                <a:cs typeface="Aharoni"/>
                <a:sym typeface="Aharon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9" name="Google Shape;69;p35"/>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0" name="Google Shape;70;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24"/>
          <p:cNvSpPr/>
          <p:nvPr/>
        </p:nvSpPr>
        <p:spPr>
          <a:xfrm>
            <a:off x="0" y="0"/>
            <a:ext cx="12192000" cy="6858000"/>
          </a:xfrm>
          <a:prstGeom prst="rect">
            <a:avLst/>
          </a:prstGeom>
          <a:solidFill>
            <a:srgbClr val="2D2F5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 name="Google Shape;11;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Aharoni"/>
              <a:buNone/>
              <a:defRPr b="0" i="0" sz="4400" u="none" cap="none" strike="noStrike">
                <a:solidFill>
                  <a:schemeClr val="lt1"/>
                </a:solidFill>
                <a:latin typeface="Aharoni"/>
                <a:ea typeface="Aharoni"/>
                <a:cs typeface="Aharoni"/>
                <a:sym typeface="Aharon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2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Aharoni"/>
                <a:ea typeface="Aharoni"/>
                <a:cs typeface="Aharoni"/>
                <a:sym typeface="Aharon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haroni"/>
                <a:ea typeface="Aharoni"/>
                <a:cs typeface="Aharoni"/>
                <a:sym typeface="Aharon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haroni"/>
                <a:ea typeface="Aharoni"/>
                <a:cs typeface="Aharoni"/>
                <a:sym typeface="Aharon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haroni"/>
                <a:ea typeface="Aharoni"/>
                <a:cs typeface="Aharoni"/>
                <a:sym typeface="Aharon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haroni"/>
                <a:ea typeface="Aharoni"/>
                <a:cs typeface="Aharoni"/>
                <a:sym typeface="Aharon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3" name="Google Shape;13;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 name="Google Shape;15;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5" name="Shape 85"/>
        <p:cNvGrpSpPr/>
        <p:nvPr/>
      </p:nvGrpSpPr>
      <p:grpSpPr>
        <a:xfrm>
          <a:off x="0" y="0"/>
          <a:ext cx="0" cy="0"/>
          <a:chOff x="0" y="0"/>
          <a:chExt cx="0" cy="0"/>
        </a:xfrm>
      </p:grpSpPr>
      <p:sp>
        <p:nvSpPr>
          <p:cNvPr id="86" name="Google Shape;86;p27"/>
          <p:cNvSpPr/>
          <p:nvPr/>
        </p:nvSpPr>
        <p:spPr>
          <a:xfrm>
            <a:off x="0" y="0"/>
            <a:ext cx="12192000" cy="6858000"/>
          </a:xfrm>
          <a:prstGeom prst="rect">
            <a:avLst/>
          </a:prstGeom>
          <a:solidFill>
            <a:srgbClr val="2D2F5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7" name="Google Shape;87;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haroni"/>
              <a:buNone/>
              <a:defRPr b="0" i="0" sz="4400" u="none" cap="none" strike="noStrike">
                <a:solidFill>
                  <a:schemeClr val="dk1"/>
                </a:solidFill>
                <a:latin typeface="Aharoni"/>
                <a:ea typeface="Aharoni"/>
                <a:cs typeface="Aharoni"/>
                <a:sym typeface="Aharon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8" name="Google Shape;88;p2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haroni"/>
                <a:ea typeface="Aharoni"/>
                <a:cs typeface="Aharoni"/>
                <a:sym typeface="Aharon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haroni"/>
                <a:ea typeface="Aharoni"/>
                <a:cs typeface="Aharoni"/>
                <a:sym typeface="Aharon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haroni"/>
                <a:ea typeface="Aharoni"/>
                <a:cs typeface="Aharoni"/>
                <a:sym typeface="Aharon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haroni"/>
                <a:ea typeface="Aharoni"/>
                <a:cs typeface="Aharoni"/>
                <a:sym typeface="Aharon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haroni"/>
                <a:ea typeface="Aharoni"/>
                <a:cs typeface="Aharoni"/>
                <a:sym typeface="Aharon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89" name="Google Shape;89;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90" name="Google Shape;90;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91" name="Google Shape;91;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Calibri"/>
                <a:ea typeface="Calibri"/>
                <a:cs typeface="Calibri"/>
                <a:sym typeface="Calibri"/>
              </a:defRPr>
            </a:lvl1pPr>
            <a:lvl2pPr indent="0" lvl="1" marL="0" marR="0" rtl="0" algn="r">
              <a:spcBef>
                <a:spcPts val="0"/>
              </a:spcBef>
              <a:buNone/>
              <a:defRPr b="0" i="0" sz="1200" u="none" cap="none" strike="noStrike">
                <a:solidFill>
                  <a:schemeClr val="lt1"/>
                </a:solidFill>
                <a:latin typeface="Calibri"/>
                <a:ea typeface="Calibri"/>
                <a:cs typeface="Calibri"/>
                <a:sym typeface="Calibri"/>
              </a:defRPr>
            </a:lvl2pPr>
            <a:lvl3pPr indent="0" lvl="2" marL="0" marR="0" rtl="0" algn="r">
              <a:spcBef>
                <a:spcPts val="0"/>
              </a:spcBef>
              <a:buNone/>
              <a:defRPr b="0" i="0" sz="1200" u="none" cap="none" strike="noStrike">
                <a:solidFill>
                  <a:schemeClr val="lt1"/>
                </a:solidFill>
                <a:latin typeface="Calibri"/>
                <a:ea typeface="Calibri"/>
                <a:cs typeface="Calibri"/>
                <a:sym typeface="Calibri"/>
              </a:defRPr>
            </a:lvl3pPr>
            <a:lvl4pPr indent="0" lvl="3" marL="0" marR="0" rtl="0" algn="r">
              <a:spcBef>
                <a:spcPts val="0"/>
              </a:spcBef>
              <a:buNone/>
              <a:defRPr b="0" i="0" sz="1200" u="none" cap="none" strike="noStrike">
                <a:solidFill>
                  <a:schemeClr val="lt1"/>
                </a:solidFill>
                <a:latin typeface="Calibri"/>
                <a:ea typeface="Calibri"/>
                <a:cs typeface="Calibri"/>
                <a:sym typeface="Calibri"/>
              </a:defRPr>
            </a:lvl4pPr>
            <a:lvl5pPr indent="0" lvl="4" marL="0" marR="0" rtl="0" algn="r">
              <a:spcBef>
                <a:spcPts val="0"/>
              </a:spcBef>
              <a:buNone/>
              <a:defRPr b="0" i="0" sz="1200" u="none" cap="none" strike="noStrike">
                <a:solidFill>
                  <a:schemeClr val="lt1"/>
                </a:solidFill>
                <a:latin typeface="Calibri"/>
                <a:ea typeface="Calibri"/>
                <a:cs typeface="Calibri"/>
                <a:sym typeface="Calibri"/>
              </a:defRPr>
            </a:lvl5pPr>
            <a:lvl6pPr indent="0" lvl="5" marL="0" marR="0" rtl="0" algn="r">
              <a:spcBef>
                <a:spcPts val="0"/>
              </a:spcBef>
              <a:buNone/>
              <a:defRPr b="0" i="0" sz="1200" u="none" cap="none" strike="noStrike">
                <a:solidFill>
                  <a:schemeClr val="lt1"/>
                </a:solidFill>
                <a:latin typeface="Calibri"/>
                <a:ea typeface="Calibri"/>
                <a:cs typeface="Calibri"/>
                <a:sym typeface="Calibri"/>
              </a:defRPr>
            </a:lvl6pPr>
            <a:lvl7pPr indent="0" lvl="6" marL="0" marR="0" rtl="0" algn="r">
              <a:spcBef>
                <a:spcPts val="0"/>
              </a:spcBef>
              <a:buNone/>
              <a:defRPr b="0" i="0" sz="1200" u="none" cap="none" strike="noStrike">
                <a:solidFill>
                  <a:schemeClr val="lt1"/>
                </a:solidFill>
                <a:latin typeface="Calibri"/>
                <a:ea typeface="Calibri"/>
                <a:cs typeface="Calibri"/>
                <a:sym typeface="Calibri"/>
              </a:defRPr>
            </a:lvl7pPr>
            <a:lvl8pPr indent="0" lvl="7" marL="0" marR="0" rtl="0" algn="r">
              <a:spcBef>
                <a:spcPts val="0"/>
              </a:spcBef>
              <a:buNone/>
              <a:defRPr b="0" i="0" sz="1200" u="none" cap="none" strike="noStrike">
                <a:solidFill>
                  <a:schemeClr val="lt1"/>
                </a:solidFill>
                <a:latin typeface="Calibri"/>
                <a:ea typeface="Calibri"/>
                <a:cs typeface="Calibri"/>
                <a:sym typeface="Calibri"/>
              </a:defRPr>
            </a:lvl8pPr>
            <a:lvl9pPr indent="0" lvl="8" marL="0" marR="0" rtl="0" algn="r">
              <a:spcBef>
                <a:spcPts val="0"/>
              </a:spcBef>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 accent1="accent1" accent2="accent2" accent3="accent3" accent4="accent4" accent5="accent5" accent6="accent6" bg1="lt1" bg2="dk2" tx1="dk1" tx2="lt2" folHlink="folHlink" hlink="hlink"/>
  <p:sldLayoutIdLst>
    <p:sldLayoutId id="214748366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20.png"/><Relationship Id="rId5" Type="http://schemas.openxmlformats.org/officeDocument/2006/relationships/image" Target="../media/image18.png"/><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9.png"/><Relationship Id="rId5" Type="http://schemas.openxmlformats.org/officeDocument/2006/relationships/image" Target="../media/image14.png"/><Relationship Id="rId6"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2.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23.png"/><Relationship Id="rId7"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6.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8.pn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31.png"/><Relationship Id="rId9" Type="http://schemas.openxmlformats.org/officeDocument/2006/relationships/image" Target="../media/image33.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image" Target="../media/image32.png"/><Relationship Id="rId8"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27.jp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1.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
          <p:cNvSpPr txBox="1"/>
          <p:nvPr/>
        </p:nvSpPr>
        <p:spPr>
          <a:xfrm>
            <a:off x="6096000" y="4887879"/>
            <a:ext cx="5368429" cy="1200329"/>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1" lang="fr-FR" sz="1800" u="none" cap="none" strike="noStrike">
                <a:solidFill>
                  <a:srgbClr val="B42F63"/>
                </a:solidFill>
                <a:latin typeface="Aharoni"/>
                <a:ea typeface="Aharoni"/>
                <a:cs typeface="Aharoni"/>
                <a:sym typeface="Aharoni"/>
              </a:rPr>
              <a:t>ABUBACKER, Mohamed Nafees</a:t>
            </a:r>
            <a:endParaRPr/>
          </a:p>
          <a:p>
            <a:pPr indent="0" lvl="0" marL="0" marR="0" rtl="0" algn="r">
              <a:spcBef>
                <a:spcPts val="0"/>
              </a:spcBef>
              <a:spcAft>
                <a:spcPts val="0"/>
              </a:spcAft>
              <a:buNone/>
            </a:pPr>
            <a:r>
              <a:rPr b="0" i="1" lang="fr-FR" sz="1800" u="none" cap="none" strike="noStrike">
                <a:solidFill>
                  <a:srgbClr val="B42F63"/>
                </a:solidFill>
                <a:latin typeface="Aharoni"/>
                <a:ea typeface="Aharoni"/>
                <a:cs typeface="Aharoni"/>
                <a:sym typeface="Aharoni"/>
              </a:rPr>
              <a:t>CARILLO, Jella Marie</a:t>
            </a:r>
            <a:endParaRPr/>
          </a:p>
          <a:p>
            <a:pPr indent="0" lvl="0" marL="0" marR="0" rtl="0" algn="r">
              <a:spcBef>
                <a:spcPts val="0"/>
              </a:spcBef>
              <a:spcAft>
                <a:spcPts val="0"/>
              </a:spcAft>
              <a:buNone/>
            </a:pPr>
            <a:r>
              <a:rPr b="0" i="1" lang="fr-FR" sz="1800" u="none" cap="none" strike="noStrike">
                <a:solidFill>
                  <a:srgbClr val="B42F63"/>
                </a:solidFill>
                <a:latin typeface="Aharoni"/>
                <a:ea typeface="Aharoni"/>
                <a:cs typeface="Aharoni"/>
                <a:sym typeface="Aharoni"/>
              </a:rPr>
              <a:t>CHEN, Min</a:t>
            </a:r>
            <a:endParaRPr/>
          </a:p>
          <a:p>
            <a:pPr indent="0" lvl="0" marL="0" marR="0" rtl="0" algn="r">
              <a:spcBef>
                <a:spcPts val="0"/>
              </a:spcBef>
              <a:spcAft>
                <a:spcPts val="0"/>
              </a:spcAft>
              <a:buNone/>
            </a:pPr>
            <a:r>
              <a:rPr b="0" i="1" lang="fr-FR" sz="1800" u="none" cap="none" strike="noStrike">
                <a:solidFill>
                  <a:srgbClr val="B42F63"/>
                </a:solidFill>
                <a:latin typeface="Aharoni"/>
                <a:ea typeface="Aharoni"/>
                <a:cs typeface="Aharoni"/>
                <a:sym typeface="Aharoni"/>
              </a:rPr>
              <a:t>DORVEAUX, Thomas</a:t>
            </a:r>
            <a:endParaRPr b="0" i="1" sz="1800" u="none" cap="none" strike="noStrike">
              <a:solidFill>
                <a:srgbClr val="B42F63"/>
              </a:solidFill>
              <a:latin typeface="Aharoni"/>
              <a:ea typeface="Aharoni"/>
              <a:cs typeface="Aharoni"/>
              <a:sym typeface="Aharoni"/>
            </a:endParaRPr>
          </a:p>
        </p:txBody>
      </p:sp>
      <p:sp>
        <p:nvSpPr>
          <p:cNvPr id="104" name="Google Shape;104;p1"/>
          <p:cNvSpPr txBox="1"/>
          <p:nvPr/>
        </p:nvSpPr>
        <p:spPr>
          <a:xfrm>
            <a:off x="5994400" y="3651379"/>
            <a:ext cx="5470029" cy="830997"/>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fr-FR" sz="2400" u="none" cap="none" strike="noStrike">
                <a:solidFill>
                  <a:srgbClr val="D75A84"/>
                </a:solidFill>
                <a:latin typeface="Aharoni"/>
                <a:ea typeface="Aharoni"/>
                <a:cs typeface="Aharoni"/>
                <a:sym typeface="Aharoni"/>
              </a:rPr>
              <a:t>Explaining song popularity from audio and text features</a:t>
            </a:r>
            <a:endParaRPr b="0" i="0" sz="2400" u="none" cap="none" strike="noStrike">
              <a:solidFill>
                <a:srgbClr val="D75A84"/>
              </a:solidFill>
              <a:latin typeface="Aharoni"/>
              <a:ea typeface="Aharoni"/>
              <a:cs typeface="Aharoni"/>
              <a:sym typeface="Aharoni"/>
            </a:endParaRPr>
          </a:p>
        </p:txBody>
      </p:sp>
      <p:sp>
        <p:nvSpPr>
          <p:cNvPr id="105" name="Google Shape;105;p1"/>
          <p:cNvSpPr txBox="1"/>
          <p:nvPr/>
        </p:nvSpPr>
        <p:spPr>
          <a:xfrm>
            <a:off x="6471123" y="512058"/>
            <a:ext cx="5201281" cy="3139321"/>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fr-FR" sz="6600" u="none" cap="none" strike="noStrike">
                <a:solidFill>
                  <a:schemeClr val="lt1"/>
                </a:solidFill>
                <a:latin typeface="Aharoni"/>
                <a:ea typeface="Aharoni"/>
                <a:cs typeface="Aharoni"/>
                <a:sym typeface="Aharoni"/>
              </a:rPr>
              <a:t>Predicting Song Popularity </a:t>
            </a:r>
            <a:endParaRPr b="0" i="0" sz="6600" u="none" cap="none" strike="noStrike">
              <a:solidFill>
                <a:schemeClr val="lt1"/>
              </a:solidFill>
              <a:latin typeface="Aharoni"/>
              <a:ea typeface="Aharoni"/>
              <a:cs typeface="Aharoni"/>
              <a:sym typeface="Aharoni"/>
            </a:endParaRPr>
          </a:p>
        </p:txBody>
      </p:sp>
      <p:pic>
        <p:nvPicPr>
          <p:cNvPr id="106" name="Google Shape;106;p1"/>
          <p:cNvPicPr preferRelativeResize="0"/>
          <p:nvPr/>
        </p:nvPicPr>
        <p:blipFill rotWithShape="1">
          <a:blip r:embed="rId3">
            <a:alphaModFix/>
          </a:blip>
          <a:srcRect b="61842" l="-1" r="51142" t="0"/>
          <a:stretch/>
        </p:blipFill>
        <p:spPr>
          <a:xfrm>
            <a:off x="-1" y="0"/>
            <a:ext cx="5165024" cy="2322235"/>
          </a:xfrm>
          <a:prstGeom prst="rect">
            <a:avLst/>
          </a:prstGeom>
          <a:noFill/>
          <a:ln>
            <a:noFill/>
          </a:ln>
        </p:spPr>
      </p:pic>
      <p:pic>
        <p:nvPicPr>
          <p:cNvPr id="107" name="Google Shape;107;p1"/>
          <p:cNvPicPr preferRelativeResize="0"/>
          <p:nvPr/>
        </p:nvPicPr>
        <p:blipFill rotWithShape="1">
          <a:blip r:embed="rId3">
            <a:alphaModFix/>
          </a:blip>
          <a:srcRect b="60760" l="51308" r="0" t="0"/>
          <a:stretch/>
        </p:blipFill>
        <p:spPr>
          <a:xfrm>
            <a:off x="-1" y="2081719"/>
            <a:ext cx="5201281" cy="2516474"/>
          </a:xfrm>
          <a:prstGeom prst="rect">
            <a:avLst/>
          </a:prstGeom>
          <a:noFill/>
          <a:ln>
            <a:noFill/>
          </a:ln>
        </p:spPr>
      </p:pic>
      <p:pic>
        <p:nvPicPr>
          <p:cNvPr id="108" name="Google Shape;108;p1"/>
          <p:cNvPicPr preferRelativeResize="0"/>
          <p:nvPr/>
        </p:nvPicPr>
        <p:blipFill rotWithShape="1">
          <a:blip r:embed="rId3">
            <a:alphaModFix/>
          </a:blip>
          <a:srcRect b="-208" l="0" r="48692" t="60969"/>
          <a:stretch/>
        </p:blipFill>
        <p:spPr>
          <a:xfrm>
            <a:off x="-2" y="4469709"/>
            <a:ext cx="5201281" cy="2388144"/>
          </a:xfrm>
          <a:prstGeom prst="rect">
            <a:avLst/>
          </a:prstGeom>
          <a:noFill/>
          <a:ln>
            <a:noFill/>
          </a:ln>
        </p:spPr>
      </p:pic>
      <p:sp>
        <p:nvSpPr>
          <p:cNvPr id="109" name="Google Shape;109;p1"/>
          <p:cNvSpPr/>
          <p:nvPr/>
        </p:nvSpPr>
        <p:spPr>
          <a:xfrm>
            <a:off x="0" y="-32085"/>
            <a:ext cx="5201279" cy="6922169"/>
          </a:xfrm>
          <a:prstGeom prst="rect">
            <a:avLst/>
          </a:prstGeom>
          <a:solidFill>
            <a:srgbClr val="D75A84">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10" name="Google Shape;110;p1"/>
          <p:cNvPicPr preferRelativeResize="0"/>
          <p:nvPr/>
        </p:nvPicPr>
        <p:blipFill rotWithShape="1">
          <a:blip r:embed="rId4">
            <a:alphaModFix/>
          </a:blip>
          <a:srcRect b="0" l="51243" r="0" t="60742"/>
          <a:stretch/>
        </p:blipFill>
        <p:spPr>
          <a:xfrm>
            <a:off x="5206038" y="4484836"/>
            <a:ext cx="4737105" cy="2373164"/>
          </a:xfrm>
          <a:prstGeom prst="rect">
            <a:avLst/>
          </a:prstGeom>
          <a:noFill/>
          <a:ln>
            <a:noFill/>
          </a:ln>
        </p:spPr>
      </p:pic>
      <p:pic>
        <p:nvPicPr>
          <p:cNvPr id="111" name="Google Shape;111;p1"/>
          <p:cNvPicPr preferRelativeResize="0"/>
          <p:nvPr/>
        </p:nvPicPr>
        <p:blipFill rotWithShape="1">
          <a:blip r:embed="rId4">
            <a:alphaModFix/>
          </a:blip>
          <a:srcRect b="60742" l="0" r="51243" t="0"/>
          <a:stretch/>
        </p:blipFill>
        <p:spPr>
          <a:xfrm>
            <a:off x="5206045" y="-47316"/>
            <a:ext cx="4737100" cy="2291897"/>
          </a:xfrm>
          <a:prstGeom prst="rect">
            <a:avLst/>
          </a:prstGeom>
          <a:noFill/>
          <a:ln>
            <a:noFill/>
          </a:ln>
        </p:spPr>
      </p:pic>
      <p:pic>
        <p:nvPicPr>
          <p:cNvPr id="112" name="Google Shape;112;p1"/>
          <p:cNvPicPr preferRelativeResize="0"/>
          <p:nvPr/>
        </p:nvPicPr>
        <p:blipFill rotWithShape="1">
          <a:blip r:embed="rId4">
            <a:alphaModFix/>
          </a:blip>
          <a:srcRect b="-23" l="290" r="50953" t="60766"/>
          <a:stretch/>
        </p:blipFill>
        <p:spPr>
          <a:xfrm>
            <a:off x="5206040" y="2191555"/>
            <a:ext cx="4737105" cy="2291897"/>
          </a:xfrm>
          <a:prstGeom prst="rect">
            <a:avLst/>
          </a:prstGeom>
          <a:noFill/>
          <a:ln>
            <a:noFill/>
          </a:ln>
        </p:spPr>
      </p:pic>
      <p:pic>
        <p:nvPicPr>
          <p:cNvPr id="113" name="Google Shape;113;p1"/>
          <p:cNvPicPr preferRelativeResize="0"/>
          <p:nvPr/>
        </p:nvPicPr>
        <p:blipFill rotWithShape="1">
          <a:blip r:embed="rId5">
            <a:alphaModFix/>
          </a:blip>
          <a:srcRect b="0" l="0" r="75803" t="60092"/>
          <a:stretch/>
        </p:blipFill>
        <p:spPr>
          <a:xfrm>
            <a:off x="9943144" y="-6366"/>
            <a:ext cx="2282406" cy="2261965"/>
          </a:xfrm>
          <a:prstGeom prst="rect">
            <a:avLst/>
          </a:prstGeom>
          <a:noFill/>
          <a:ln>
            <a:noFill/>
          </a:ln>
        </p:spPr>
      </p:pic>
      <p:pic>
        <p:nvPicPr>
          <p:cNvPr id="114" name="Google Shape;114;p1"/>
          <p:cNvPicPr preferRelativeResize="0"/>
          <p:nvPr/>
        </p:nvPicPr>
        <p:blipFill rotWithShape="1">
          <a:blip r:embed="rId5">
            <a:alphaModFix/>
          </a:blip>
          <a:srcRect b="0" l="51580" r="24681" t="62089"/>
          <a:stretch/>
        </p:blipFill>
        <p:spPr>
          <a:xfrm>
            <a:off x="9943143" y="4497607"/>
            <a:ext cx="2269193" cy="2254738"/>
          </a:xfrm>
          <a:prstGeom prst="rect">
            <a:avLst/>
          </a:prstGeom>
          <a:noFill/>
          <a:ln>
            <a:noFill/>
          </a:ln>
        </p:spPr>
      </p:pic>
      <p:pic>
        <p:nvPicPr>
          <p:cNvPr id="115" name="Google Shape;115;p1"/>
          <p:cNvPicPr preferRelativeResize="0"/>
          <p:nvPr/>
        </p:nvPicPr>
        <p:blipFill rotWithShape="1">
          <a:blip r:embed="rId5">
            <a:alphaModFix/>
          </a:blip>
          <a:srcRect b="0" l="77334" r="0" t="62089"/>
          <a:stretch/>
        </p:blipFill>
        <p:spPr>
          <a:xfrm>
            <a:off x="9947902" y="2263298"/>
            <a:ext cx="2280357" cy="2291898"/>
          </a:xfrm>
          <a:prstGeom prst="rect">
            <a:avLst/>
          </a:prstGeom>
          <a:noFill/>
          <a:ln>
            <a:noFill/>
          </a:ln>
        </p:spPr>
      </p:pic>
      <p:sp>
        <p:nvSpPr>
          <p:cNvPr id="116" name="Google Shape;116;p1"/>
          <p:cNvSpPr/>
          <p:nvPr/>
        </p:nvSpPr>
        <p:spPr>
          <a:xfrm>
            <a:off x="5201279" y="-47316"/>
            <a:ext cx="6990724" cy="6922169"/>
          </a:xfrm>
          <a:prstGeom prst="rect">
            <a:avLst/>
          </a:prstGeom>
          <a:solidFill>
            <a:srgbClr val="D75A84">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17" name="Google Shape;117;p1"/>
          <p:cNvPicPr preferRelativeResize="0"/>
          <p:nvPr/>
        </p:nvPicPr>
        <p:blipFill rotWithShape="1">
          <a:blip r:embed="rId6">
            <a:alphaModFix/>
          </a:blip>
          <a:srcRect b="0" l="0" r="0" t="0"/>
          <a:stretch/>
        </p:blipFill>
        <p:spPr>
          <a:xfrm>
            <a:off x="11633200" y="6299200"/>
            <a:ext cx="406400" cy="406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10"/>
                                        </p:tgtEl>
                                      </p:cBhvr>
                                    </p:animEffect>
                                    <p:set>
                                      <p:cBhvr>
                                        <p:cTn dur="1" fill="hold">
                                          <p:stCondLst>
                                            <p:cond delay="1000"/>
                                          </p:stCondLst>
                                        </p:cTn>
                                        <p:tgtEl>
                                          <p:spTgt spid="11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11"/>
                                        </p:tgtEl>
                                      </p:cBhvr>
                                    </p:animEffect>
                                    <p:set>
                                      <p:cBhvr>
                                        <p:cTn dur="1" fill="hold">
                                          <p:stCondLst>
                                            <p:cond delay="1000"/>
                                          </p:stCondLst>
                                        </p:cTn>
                                        <p:tgtEl>
                                          <p:spTgt spid="11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12"/>
                                        </p:tgtEl>
                                      </p:cBhvr>
                                    </p:animEffect>
                                    <p:set>
                                      <p:cBhvr>
                                        <p:cTn dur="1" fill="hold">
                                          <p:stCondLst>
                                            <p:cond delay="1000"/>
                                          </p:stCondLst>
                                        </p:cTn>
                                        <p:tgtEl>
                                          <p:spTgt spid="11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13"/>
                                        </p:tgtEl>
                                      </p:cBhvr>
                                    </p:animEffect>
                                    <p:set>
                                      <p:cBhvr>
                                        <p:cTn dur="1" fill="hold">
                                          <p:stCondLst>
                                            <p:cond delay="1000"/>
                                          </p:stCondLst>
                                        </p:cTn>
                                        <p:tgtEl>
                                          <p:spTgt spid="11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14"/>
                                        </p:tgtEl>
                                      </p:cBhvr>
                                    </p:animEffect>
                                    <p:set>
                                      <p:cBhvr>
                                        <p:cTn dur="1" fill="hold">
                                          <p:stCondLst>
                                            <p:cond delay="1000"/>
                                          </p:stCondLst>
                                        </p:cTn>
                                        <p:tgtEl>
                                          <p:spTgt spid="11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15"/>
                                        </p:tgtEl>
                                      </p:cBhvr>
                                    </p:animEffect>
                                    <p:set>
                                      <p:cBhvr>
                                        <p:cTn dur="1" fill="hold">
                                          <p:stCondLst>
                                            <p:cond delay="1000"/>
                                          </p:stCondLst>
                                        </p:cTn>
                                        <p:tgtEl>
                                          <p:spTgt spid="11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16"/>
                                        </p:tgtEl>
                                      </p:cBhvr>
                                    </p:animEffect>
                                    <p:set>
                                      <p:cBhvr>
                                        <p:cTn dur="1" fill="hold">
                                          <p:stCondLst>
                                            <p:cond delay="1000"/>
                                          </p:stCondLst>
                                        </p:cTn>
                                        <p:tgtEl>
                                          <p:spTgt spid="11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Classifying Popularity</a:t>
            </a:r>
            <a:endParaRPr/>
          </a:p>
        </p:txBody>
      </p:sp>
      <p:graphicFrame>
        <p:nvGraphicFramePr>
          <p:cNvPr id="247" name="Google Shape;247;p10"/>
          <p:cNvGraphicFramePr/>
          <p:nvPr/>
        </p:nvGraphicFramePr>
        <p:xfrm>
          <a:off x="1547445" y="1876117"/>
          <a:ext cx="5111262" cy="3863495"/>
        </p:xfrm>
        <a:graphic>
          <a:graphicData uri="http://schemas.openxmlformats.org/drawingml/2006/chart">
            <c:chart r:id="rId3"/>
          </a:graphicData>
        </a:graphic>
      </p:graphicFrame>
      <p:sp>
        <p:nvSpPr>
          <p:cNvPr id="248" name="Google Shape;248;p10"/>
          <p:cNvSpPr/>
          <p:nvPr/>
        </p:nvSpPr>
        <p:spPr>
          <a:xfrm>
            <a:off x="7093417" y="3848405"/>
            <a:ext cx="1760072" cy="604910"/>
          </a:xfrm>
          <a:prstGeom prst="rightArrow">
            <a:avLst>
              <a:gd fmla="val 50000" name="adj1"/>
              <a:gd fmla="val 50000" name="adj2"/>
            </a:avLst>
          </a:prstGeom>
          <a:gradFill>
            <a:gsLst>
              <a:gs pos="0">
                <a:srgbClr val="5F82CA"/>
              </a:gs>
              <a:gs pos="50000">
                <a:srgbClr val="3C70CA"/>
              </a:gs>
              <a:gs pos="100000">
                <a:srgbClr val="2E60B9"/>
              </a:gs>
            </a:gsLst>
            <a:lin ang="54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49" name="Google Shape;249;p10"/>
          <p:cNvSpPr/>
          <p:nvPr/>
        </p:nvSpPr>
        <p:spPr>
          <a:xfrm>
            <a:off x="7092243" y="2363957"/>
            <a:ext cx="1760072" cy="604910"/>
          </a:xfrm>
          <a:prstGeom prst="rightArrow">
            <a:avLst>
              <a:gd fmla="val 50000" name="adj1"/>
              <a:gd fmla="val 50000" name="adj2"/>
            </a:avLst>
          </a:prstGeom>
          <a:gradFill>
            <a:gsLst>
              <a:gs pos="0">
                <a:srgbClr val="9A9A9A"/>
              </a:gs>
              <a:gs pos="50000">
                <a:srgbClr val="8D8D8D"/>
              </a:gs>
              <a:gs pos="100000">
                <a:srgbClr val="787878"/>
              </a:gs>
            </a:gsLst>
            <a:lin ang="54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50" name="Google Shape;250;p10"/>
          <p:cNvSpPr txBox="1"/>
          <p:nvPr/>
        </p:nvSpPr>
        <p:spPr>
          <a:xfrm>
            <a:off x="9386708" y="3920027"/>
            <a:ext cx="1760072" cy="461665"/>
          </a:xfrm>
          <a:prstGeom prst="rect">
            <a:avLst/>
          </a:prstGeom>
          <a:noFill/>
          <a:ln cap="flat" cmpd="sng" w="38100">
            <a:solidFill>
              <a:srgbClr val="B42F63"/>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lt1"/>
              </a:buClr>
              <a:buSzPts val="2400"/>
              <a:buFont typeface="Calibri"/>
              <a:buNone/>
            </a:pPr>
            <a:r>
              <a:rPr b="1" i="0" lang="fr-FR" sz="2400" u="none" cap="none" strike="noStrike">
                <a:solidFill>
                  <a:schemeClr val="lt1"/>
                </a:solidFill>
                <a:latin typeface="Calibri"/>
                <a:ea typeface="Calibri"/>
                <a:cs typeface="Calibri"/>
                <a:sym typeface="Calibri"/>
              </a:rPr>
              <a:t>CLASS 0</a:t>
            </a:r>
            <a:endParaRPr b="1" i="0" sz="1800" u="none" cap="none" strike="noStrike">
              <a:solidFill>
                <a:schemeClr val="lt1"/>
              </a:solidFill>
              <a:latin typeface="Calibri"/>
              <a:ea typeface="Calibri"/>
              <a:cs typeface="Calibri"/>
              <a:sym typeface="Calibri"/>
            </a:endParaRPr>
          </a:p>
        </p:txBody>
      </p:sp>
      <p:sp>
        <p:nvSpPr>
          <p:cNvPr id="251" name="Google Shape;251;p10"/>
          <p:cNvSpPr txBox="1"/>
          <p:nvPr/>
        </p:nvSpPr>
        <p:spPr>
          <a:xfrm>
            <a:off x="9386709" y="2379893"/>
            <a:ext cx="1760071" cy="461665"/>
          </a:xfrm>
          <a:prstGeom prst="rect">
            <a:avLst/>
          </a:prstGeom>
          <a:noFill/>
          <a:ln cap="flat" cmpd="sng" w="38100">
            <a:solidFill>
              <a:srgbClr val="B42F63"/>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lt1"/>
              </a:buClr>
              <a:buSzPts val="2400"/>
              <a:buFont typeface="Calibri"/>
              <a:buNone/>
            </a:pPr>
            <a:r>
              <a:rPr b="1" i="0" lang="fr-FR" sz="2400" u="none" cap="none" strike="noStrike">
                <a:solidFill>
                  <a:schemeClr val="lt1"/>
                </a:solidFill>
                <a:latin typeface="Calibri"/>
                <a:ea typeface="Calibri"/>
                <a:cs typeface="Calibri"/>
                <a:sym typeface="Calibri"/>
              </a:rPr>
              <a:t>CLASS 1</a:t>
            </a:r>
            <a:endParaRPr/>
          </a:p>
        </p:txBody>
      </p:sp>
      <p:cxnSp>
        <p:nvCxnSpPr>
          <p:cNvPr id="252" name="Google Shape;252;p10"/>
          <p:cNvCxnSpPr/>
          <p:nvPr/>
        </p:nvCxnSpPr>
        <p:spPr>
          <a:xfrm flipH="1" rot="10800000">
            <a:off x="1491175" y="3265194"/>
            <a:ext cx="1899139" cy="1"/>
          </a:xfrm>
          <a:prstGeom prst="straightConnector1">
            <a:avLst/>
          </a:prstGeom>
          <a:noFill/>
          <a:ln cap="flat" cmpd="sng" w="9525">
            <a:solidFill>
              <a:schemeClr val="accent6"/>
            </a:solidFill>
            <a:prstDash val="solid"/>
            <a:round/>
            <a:headEnd len="sm" w="sm" type="none"/>
            <a:tailEnd len="med" w="med" type="stealth"/>
          </a:ln>
        </p:spPr>
      </p:cxnSp>
      <p:sp>
        <p:nvSpPr>
          <p:cNvPr id="253" name="Google Shape;253;p10"/>
          <p:cNvSpPr txBox="1"/>
          <p:nvPr/>
        </p:nvSpPr>
        <p:spPr>
          <a:xfrm>
            <a:off x="214529" y="3028890"/>
            <a:ext cx="1336430"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2000"/>
              <a:buFont typeface="Aharoni"/>
              <a:buNone/>
            </a:pPr>
            <a:r>
              <a:rPr b="0" i="0" lang="fr-FR" sz="2000" u="none" cap="none" strike="noStrike">
                <a:solidFill>
                  <a:srgbClr val="FFFFFF"/>
                </a:solidFill>
                <a:latin typeface="Aharoni"/>
                <a:ea typeface="Aharoni"/>
                <a:cs typeface="Aharoni"/>
                <a:sym typeface="Aharoni"/>
              </a:rPr>
              <a:t>75</a:t>
            </a:r>
            <a:r>
              <a:rPr b="0" i="0" lang="fr-FR" sz="1400" u="none" cap="none" strike="noStrike">
                <a:solidFill>
                  <a:srgbClr val="FFFFFF"/>
                </a:solidFill>
                <a:latin typeface="Aharoni"/>
                <a:ea typeface="Aharoni"/>
                <a:cs typeface="Aharoni"/>
                <a:sym typeface="Aharoni"/>
              </a:rPr>
              <a:t>th quantile</a:t>
            </a:r>
            <a:endParaRPr/>
          </a:p>
        </p:txBody>
      </p:sp>
      <p:sp>
        <p:nvSpPr>
          <p:cNvPr id="254" name="Google Shape;254;p10"/>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55" name="Google Shape;255;p10"/>
          <p:cNvPicPr preferRelativeResize="0"/>
          <p:nvPr/>
        </p:nvPicPr>
        <p:blipFill rotWithShape="1">
          <a:blip r:embed="rId4">
            <a:alphaModFix/>
          </a:blip>
          <a:srcRect b="0" l="0" r="0" t="0"/>
          <a:stretch/>
        </p:blipFill>
        <p:spPr>
          <a:xfrm>
            <a:off x="11226800" y="5892800"/>
            <a:ext cx="812800" cy="812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Buidling Sentimental features</a:t>
            </a:r>
            <a:endParaRPr/>
          </a:p>
        </p:txBody>
      </p:sp>
      <p:pic>
        <p:nvPicPr>
          <p:cNvPr descr="Visage souriant blanc" id="262" name="Google Shape;262;p11"/>
          <p:cNvPicPr preferRelativeResize="0"/>
          <p:nvPr>
            <p:ph idx="1" type="body"/>
          </p:nvPr>
        </p:nvPicPr>
        <p:blipFill rotWithShape="1">
          <a:blip r:embed="rId3">
            <a:alphaModFix/>
          </a:blip>
          <a:srcRect b="0" l="0" r="0" t="0"/>
          <a:stretch/>
        </p:blipFill>
        <p:spPr>
          <a:xfrm>
            <a:off x="8963949" y="1418154"/>
            <a:ext cx="914400" cy="914400"/>
          </a:xfrm>
          <a:prstGeom prst="rect">
            <a:avLst/>
          </a:prstGeom>
          <a:noFill/>
          <a:ln>
            <a:noFill/>
          </a:ln>
        </p:spPr>
      </p:pic>
      <p:pic>
        <p:nvPicPr>
          <p:cNvPr descr="Visage triste blanc" id="263" name="Google Shape;263;p11"/>
          <p:cNvPicPr preferRelativeResize="0"/>
          <p:nvPr/>
        </p:nvPicPr>
        <p:blipFill rotWithShape="1">
          <a:blip r:embed="rId4">
            <a:alphaModFix/>
          </a:blip>
          <a:srcRect b="0" l="0" r="0" t="0"/>
          <a:stretch/>
        </p:blipFill>
        <p:spPr>
          <a:xfrm>
            <a:off x="8963949" y="4370174"/>
            <a:ext cx="914400" cy="914400"/>
          </a:xfrm>
          <a:prstGeom prst="rect">
            <a:avLst/>
          </a:prstGeom>
          <a:noFill/>
          <a:ln>
            <a:noFill/>
          </a:ln>
        </p:spPr>
      </p:pic>
      <p:pic>
        <p:nvPicPr>
          <p:cNvPr descr="Visage neutre blanc" id="264" name="Google Shape;264;p11"/>
          <p:cNvPicPr preferRelativeResize="0"/>
          <p:nvPr/>
        </p:nvPicPr>
        <p:blipFill rotWithShape="1">
          <a:blip r:embed="rId5">
            <a:alphaModFix/>
          </a:blip>
          <a:srcRect b="0" l="0" r="0" t="0"/>
          <a:stretch/>
        </p:blipFill>
        <p:spPr>
          <a:xfrm>
            <a:off x="8963949" y="2935296"/>
            <a:ext cx="914400" cy="914400"/>
          </a:xfrm>
          <a:prstGeom prst="rect">
            <a:avLst/>
          </a:prstGeom>
          <a:noFill/>
          <a:ln>
            <a:noFill/>
          </a:ln>
        </p:spPr>
      </p:pic>
      <p:sp>
        <p:nvSpPr>
          <p:cNvPr id="265" name="Google Shape;265;p11"/>
          <p:cNvSpPr/>
          <p:nvPr/>
        </p:nvSpPr>
        <p:spPr>
          <a:xfrm>
            <a:off x="466580" y="2924695"/>
            <a:ext cx="1799458" cy="1766261"/>
          </a:xfrm>
          <a:prstGeom prst="cloud">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Aharoni"/>
              <a:ea typeface="Aharoni"/>
              <a:cs typeface="Aharoni"/>
              <a:sym typeface="Aharoni"/>
            </a:endParaRPr>
          </a:p>
        </p:txBody>
      </p:sp>
      <p:cxnSp>
        <p:nvCxnSpPr>
          <p:cNvPr id="266" name="Google Shape;266;p11"/>
          <p:cNvCxnSpPr/>
          <p:nvPr/>
        </p:nvCxnSpPr>
        <p:spPr>
          <a:xfrm>
            <a:off x="5728606" y="4256413"/>
            <a:ext cx="2181557" cy="486777"/>
          </a:xfrm>
          <a:prstGeom prst="straightConnector1">
            <a:avLst/>
          </a:prstGeom>
          <a:noFill/>
          <a:ln cap="flat" cmpd="sng" w="53975">
            <a:solidFill>
              <a:schemeClr val="accent1"/>
            </a:solidFill>
            <a:prstDash val="solid"/>
            <a:miter lim="800000"/>
            <a:headEnd len="sm" w="sm" type="none"/>
            <a:tailEnd len="med" w="med" type="triangle"/>
          </a:ln>
        </p:spPr>
      </p:cxnSp>
      <p:cxnSp>
        <p:nvCxnSpPr>
          <p:cNvPr id="267" name="Google Shape;267;p11"/>
          <p:cNvCxnSpPr/>
          <p:nvPr/>
        </p:nvCxnSpPr>
        <p:spPr>
          <a:xfrm flipH="1" rot="10800000">
            <a:off x="6010578" y="3314641"/>
            <a:ext cx="2083066" cy="64601"/>
          </a:xfrm>
          <a:prstGeom prst="straightConnector1">
            <a:avLst/>
          </a:prstGeom>
          <a:noFill/>
          <a:ln cap="flat" cmpd="sng" w="53975">
            <a:solidFill>
              <a:schemeClr val="accent1"/>
            </a:solidFill>
            <a:prstDash val="solid"/>
            <a:miter lim="800000"/>
            <a:headEnd len="sm" w="sm" type="none"/>
            <a:tailEnd len="med" w="med" type="triangle"/>
          </a:ln>
        </p:spPr>
      </p:cxnSp>
      <p:cxnSp>
        <p:nvCxnSpPr>
          <p:cNvPr id="268" name="Google Shape;268;p11"/>
          <p:cNvCxnSpPr/>
          <p:nvPr/>
        </p:nvCxnSpPr>
        <p:spPr>
          <a:xfrm flipH="1" rot="10800000">
            <a:off x="5735781" y="1912186"/>
            <a:ext cx="2181557" cy="720274"/>
          </a:xfrm>
          <a:prstGeom prst="straightConnector1">
            <a:avLst/>
          </a:prstGeom>
          <a:noFill/>
          <a:ln cap="flat" cmpd="sng" w="53975">
            <a:solidFill>
              <a:schemeClr val="accent1"/>
            </a:solidFill>
            <a:prstDash val="solid"/>
            <a:miter lim="800000"/>
            <a:headEnd len="sm" w="sm" type="none"/>
            <a:tailEnd len="med" w="med" type="triangle"/>
          </a:ln>
        </p:spPr>
      </p:cxnSp>
      <p:sp>
        <p:nvSpPr>
          <p:cNvPr id="269" name="Google Shape;269;p11"/>
          <p:cNvSpPr txBox="1"/>
          <p:nvPr/>
        </p:nvSpPr>
        <p:spPr>
          <a:xfrm>
            <a:off x="9834053" y="1664845"/>
            <a:ext cx="165998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800"/>
              <a:buFont typeface="Calibri"/>
              <a:buNone/>
            </a:pPr>
            <a:r>
              <a:rPr b="0" i="0" lang="fr-FR" sz="1800" u="none" cap="none" strike="noStrike">
                <a:solidFill>
                  <a:schemeClr val="lt1"/>
                </a:solidFill>
                <a:latin typeface="Calibri"/>
                <a:ea typeface="Calibri"/>
                <a:cs typeface="Calibri"/>
                <a:sym typeface="Calibri"/>
              </a:rPr>
              <a:t>Positive feature</a:t>
            </a:r>
            <a:endParaRPr/>
          </a:p>
        </p:txBody>
      </p:sp>
      <p:sp>
        <p:nvSpPr>
          <p:cNvPr id="270" name="Google Shape;270;p11"/>
          <p:cNvSpPr txBox="1"/>
          <p:nvPr/>
        </p:nvSpPr>
        <p:spPr>
          <a:xfrm>
            <a:off x="9827847" y="4638325"/>
            <a:ext cx="185693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800"/>
              <a:buFont typeface="Calibri"/>
              <a:buNone/>
            </a:pPr>
            <a:r>
              <a:rPr b="0" i="0" lang="fr-FR" sz="1800" u="none" cap="none" strike="noStrike">
                <a:solidFill>
                  <a:schemeClr val="lt1"/>
                </a:solidFill>
                <a:latin typeface="Calibri"/>
                <a:ea typeface="Calibri"/>
                <a:cs typeface="Calibri"/>
                <a:sym typeface="Calibri"/>
              </a:rPr>
              <a:t>Negative feature</a:t>
            </a:r>
            <a:endParaRPr/>
          </a:p>
        </p:txBody>
      </p:sp>
      <p:sp>
        <p:nvSpPr>
          <p:cNvPr id="271" name="Google Shape;271;p11"/>
          <p:cNvSpPr txBox="1"/>
          <p:nvPr/>
        </p:nvSpPr>
        <p:spPr>
          <a:xfrm>
            <a:off x="9827847" y="3194576"/>
            <a:ext cx="185693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1800"/>
              <a:buFont typeface="Calibri"/>
              <a:buNone/>
            </a:pPr>
            <a:r>
              <a:rPr b="0" i="0" lang="fr-FR" sz="1800" u="none" cap="none" strike="noStrike">
                <a:solidFill>
                  <a:schemeClr val="lt1"/>
                </a:solidFill>
                <a:latin typeface="Calibri"/>
                <a:ea typeface="Calibri"/>
                <a:cs typeface="Calibri"/>
                <a:sym typeface="Calibri"/>
              </a:rPr>
              <a:t>Neutral feature</a:t>
            </a:r>
            <a:endParaRPr/>
          </a:p>
        </p:txBody>
      </p:sp>
      <p:sp>
        <p:nvSpPr>
          <p:cNvPr id="272" name="Google Shape;272;p11"/>
          <p:cNvSpPr txBox="1"/>
          <p:nvPr/>
        </p:nvSpPr>
        <p:spPr>
          <a:xfrm>
            <a:off x="8253295" y="1700715"/>
            <a:ext cx="506437" cy="369332"/>
          </a:xfrm>
          <a:prstGeom prst="rect">
            <a:avLst/>
          </a:prstGeom>
          <a:solidFill>
            <a:srgbClr val="C00000"/>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800"/>
              <a:buFont typeface="Calibri"/>
              <a:buNone/>
            </a:pPr>
            <a:r>
              <a:rPr b="1" i="0" lang="fr-FR" sz="1800" u="none" cap="none" strike="noStrike">
                <a:solidFill>
                  <a:srgbClr val="FFFFFF"/>
                </a:solidFill>
                <a:latin typeface="Calibri"/>
                <a:ea typeface="Calibri"/>
                <a:cs typeface="Calibri"/>
                <a:sym typeface="Calibri"/>
              </a:rPr>
              <a:t>+1</a:t>
            </a:r>
            <a:endParaRPr/>
          </a:p>
        </p:txBody>
      </p:sp>
      <p:sp>
        <p:nvSpPr>
          <p:cNvPr id="273" name="Google Shape;273;p11"/>
          <p:cNvSpPr txBox="1"/>
          <p:nvPr/>
        </p:nvSpPr>
        <p:spPr>
          <a:xfrm>
            <a:off x="8258005" y="3162275"/>
            <a:ext cx="506437" cy="369332"/>
          </a:xfrm>
          <a:prstGeom prst="rect">
            <a:avLst/>
          </a:prstGeom>
          <a:solidFill>
            <a:srgbClr val="C00000"/>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800"/>
              <a:buFont typeface="Calibri"/>
              <a:buNone/>
            </a:pPr>
            <a:r>
              <a:rPr b="1" i="0" lang="fr-FR" sz="1800" u="none" cap="none" strike="noStrike">
                <a:solidFill>
                  <a:srgbClr val="FFFFFF"/>
                </a:solidFill>
                <a:latin typeface="Calibri"/>
                <a:ea typeface="Calibri"/>
                <a:cs typeface="Calibri"/>
                <a:sym typeface="Calibri"/>
              </a:rPr>
              <a:t>+1</a:t>
            </a:r>
            <a:endParaRPr/>
          </a:p>
        </p:txBody>
      </p:sp>
      <p:sp>
        <p:nvSpPr>
          <p:cNvPr id="274" name="Google Shape;274;p11"/>
          <p:cNvSpPr txBox="1"/>
          <p:nvPr/>
        </p:nvSpPr>
        <p:spPr>
          <a:xfrm>
            <a:off x="8203513" y="4638208"/>
            <a:ext cx="506437" cy="369332"/>
          </a:xfrm>
          <a:prstGeom prst="rect">
            <a:avLst/>
          </a:prstGeom>
          <a:solidFill>
            <a:srgbClr val="C00000"/>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800"/>
              <a:buFont typeface="Calibri"/>
              <a:buNone/>
            </a:pPr>
            <a:r>
              <a:rPr b="1" i="0" lang="fr-FR" sz="1800" u="none" cap="none" strike="noStrike">
                <a:solidFill>
                  <a:srgbClr val="FFFFFF"/>
                </a:solidFill>
                <a:latin typeface="Calibri"/>
                <a:ea typeface="Calibri"/>
                <a:cs typeface="Calibri"/>
                <a:sym typeface="Calibri"/>
              </a:rPr>
              <a:t>+1</a:t>
            </a:r>
            <a:endParaRPr/>
          </a:p>
        </p:txBody>
      </p:sp>
      <p:sp>
        <p:nvSpPr>
          <p:cNvPr id="275" name="Google Shape;275;p11"/>
          <p:cNvSpPr txBox="1"/>
          <p:nvPr/>
        </p:nvSpPr>
        <p:spPr>
          <a:xfrm>
            <a:off x="1162181" y="3504321"/>
            <a:ext cx="1103857"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haroni"/>
              <a:buNone/>
            </a:pPr>
            <a:r>
              <a:rPr b="1" i="0" lang="fr-FR" sz="2400" u="none" cap="none" strike="noStrike">
                <a:solidFill>
                  <a:srgbClr val="000000"/>
                </a:solidFill>
                <a:latin typeface="Aharoni"/>
                <a:ea typeface="Aharoni"/>
                <a:cs typeface="Aharoni"/>
                <a:sym typeface="Aharoni"/>
              </a:rPr>
              <a:t>good</a:t>
            </a:r>
            <a:endParaRPr/>
          </a:p>
        </p:txBody>
      </p:sp>
      <p:sp>
        <p:nvSpPr>
          <p:cNvPr id="276" name="Google Shape;276;p11"/>
          <p:cNvSpPr txBox="1"/>
          <p:nvPr/>
        </p:nvSpPr>
        <p:spPr>
          <a:xfrm>
            <a:off x="839923" y="3107711"/>
            <a:ext cx="1263267"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haroni"/>
              <a:buNone/>
            </a:pPr>
            <a:r>
              <a:rPr b="1" i="0" lang="fr-FR" sz="2400" u="none" cap="none" strike="noStrike">
                <a:solidFill>
                  <a:srgbClr val="000000"/>
                </a:solidFill>
                <a:latin typeface="Aharoni"/>
                <a:ea typeface="Aharoni"/>
                <a:cs typeface="Aharoni"/>
                <a:sym typeface="Aharoni"/>
              </a:rPr>
              <a:t>crying</a:t>
            </a:r>
            <a:endParaRPr/>
          </a:p>
        </p:txBody>
      </p:sp>
      <p:sp>
        <p:nvSpPr>
          <p:cNvPr id="277" name="Google Shape;277;p11"/>
          <p:cNvSpPr txBox="1"/>
          <p:nvPr/>
        </p:nvSpPr>
        <p:spPr>
          <a:xfrm>
            <a:off x="757491" y="3847691"/>
            <a:ext cx="1011112"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haroni"/>
              <a:buNone/>
            </a:pPr>
            <a:r>
              <a:rPr b="1" i="0" lang="fr-FR" sz="2400" u="none" cap="none" strike="noStrike">
                <a:solidFill>
                  <a:srgbClr val="000000"/>
                </a:solidFill>
                <a:latin typeface="Aharoni"/>
                <a:ea typeface="Aharoni"/>
                <a:cs typeface="Aharoni"/>
                <a:sym typeface="Aharoni"/>
              </a:rPr>
              <a:t>sun</a:t>
            </a:r>
            <a:endParaRPr/>
          </a:p>
        </p:txBody>
      </p:sp>
      <p:sp>
        <p:nvSpPr>
          <p:cNvPr id="278" name="Google Shape;278;p11"/>
          <p:cNvSpPr txBox="1"/>
          <p:nvPr/>
        </p:nvSpPr>
        <p:spPr>
          <a:xfrm>
            <a:off x="3050933" y="2976998"/>
            <a:ext cx="1813555"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2400"/>
              <a:buFont typeface="Garamond"/>
              <a:buNone/>
            </a:pPr>
            <a:r>
              <a:rPr b="1" i="1" lang="fr-FR" sz="2400" u="none" cap="none" strike="noStrike">
                <a:solidFill>
                  <a:srgbClr val="FFFFFF"/>
                </a:solidFill>
                <a:latin typeface="Garamond"/>
                <a:ea typeface="Garamond"/>
                <a:cs typeface="Garamond"/>
                <a:sym typeface="Garamond"/>
              </a:rPr>
              <a:t>Sentiment</a:t>
            </a:r>
            <a:r>
              <a:rPr b="1" i="1" lang="fr-FR" sz="1800" u="none" cap="none" strike="noStrike">
                <a:solidFill>
                  <a:srgbClr val="FFFFFF"/>
                </a:solidFill>
                <a:latin typeface="Garamond"/>
                <a:ea typeface="Garamond"/>
                <a:cs typeface="Garamond"/>
                <a:sym typeface="Garamond"/>
              </a:rPr>
              <a:t> </a:t>
            </a:r>
            <a:r>
              <a:rPr b="1" i="1" lang="fr-FR" sz="2400" u="none" cap="none" strike="noStrike">
                <a:solidFill>
                  <a:srgbClr val="FFFFFF"/>
                </a:solidFill>
                <a:latin typeface="Garamond"/>
                <a:ea typeface="Garamond"/>
                <a:cs typeface="Garamond"/>
                <a:sym typeface="Garamond"/>
              </a:rPr>
              <a:t>analyser</a:t>
            </a:r>
            <a:endParaRPr/>
          </a:p>
        </p:txBody>
      </p:sp>
      <p:sp>
        <p:nvSpPr>
          <p:cNvPr id="279" name="Google Shape;279;p11"/>
          <p:cNvSpPr txBox="1"/>
          <p:nvPr/>
        </p:nvSpPr>
        <p:spPr>
          <a:xfrm>
            <a:off x="6191862" y="2953822"/>
            <a:ext cx="1397819" cy="30777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800"/>
              <a:buFont typeface="Calibri"/>
              <a:buNone/>
            </a:pPr>
            <a:r>
              <a:rPr b="1" i="0" lang="fr-FR" sz="1800" u="none" cap="none" strike="noStrike">
                <a:solidFill>
                  <a:srgbClr val="000000"/>
                </a:solidFill>
                <a:latin typeface="Calibri"/>
                <a:ea typeface="Calibri"/>
                <a:cs typeface="Calibri"/>
                <a:sym typeface="Calibri"/>
              </a:rPr>
              <a:t> </a:t>
            </a:r>
            <a:r>
              <a:rPr b="1" i="0" lang="fr-FR" sz="2000" u="none" cap="none" strike="noStrike">
                <a:solidFill>
                  <a:srgbClr val="FFFFFF"/>
                </a:solidFill>
                <a:latin typeface="Calibri"/>
                <a:ea typeface="Calibri"/>
                <a:cs typeface="Calibri"/>
                <a:sym typeface="Calibri"/>
              </a:rPr>
              <a:t>-0.5 &lt; S &lt; 0.5</a:t>
            </a:r>
            <a:endParaRPr/>
          </a:p>
        </p:txBody>
      </p:sp>
      <p:sp>
        <p:nvSpPr>
          <p:cNvPr id="280" name="Google Shape;280;p11"/>
          <p:cNvSpPr txBox="1"/>
          <p:nvPr/>
        </p:nvSpPr>
        <p:spPr>
          <a:xfrm>
            <a:off x="3226190" y="5399324"/>
            <a:ext cx="1463040" cy="830997"/>
          </a:xfrm>
          <a:prstGeom prst="rect">
            <a:avLst/>
          </a:prstGeom>
          <a:gradFill>
            <a:gsLst>
              <a:gs pos="0">
                <a:srgbClr val="385623"/>
              </a:gs>
              <a:gs pos="96000">
                <a:srgbClr val="6EB141"/>
              </a:gs>
              <a:gs pos="97000">
                <a:srgbClr val="5FA134"/>
              </a:gs>
              <a:gs pos="100000">
                <a:srgbClr val="5FA134"/>
              </a:gs>
            </a:gsLst>
            <a:lin ang="5400000" scaled="0"/>
          </a:gradFill>
          <a:ln>
            <a:noFill/>
          </a:ln>
          <a:effectLst>
            <a:outerShdw blurRad="57150" rotWithShape="0" algn="ctr" dir="5400000" dist="19050">
              <a:srgbClr val="000000">
                <a:alpha val="62745"/>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haroni"/>
              <a:buNone/>
            </a:pPr>
            <a:r>
              <a:rPr b="1" i="0" lang="fr-FR" sz="2400" u="none" cap="none" strike="noStrike">
                <a:solidFill>
                  <a:srgbClr val="000000"/>
                </a:solidFill>
                <a:latin typeface="Aharoni"/>
                <a:ea typeface="Aharoni"/>
                <a:cs typeface="Aharoni"/>
                <a:sym typeface="Aharoni"/>
              </a:rPr>
              <a:t>Library NLTK</a:t>
            </a:r>
            <a:endParaRPr/>
          </a:p>
        </p:txBody>
      </p:sp>
      <p:sp>
        <p:nvSpPr>
          <p:cNvPr id="281" name="Google Shape;281;p11"/>
          <p:cNvSpPr/>
          <p:nvPr/>
        </p:nvSpPr>
        <p:spPr>
          <a:xfrm rot="-5400000">
            <a:off x="3368378" y="4228271"/>
            <a:ext cx="1094301" cy="569733"/>
          </a:xfrm>
          <a:prstGeom prst="rightArrow">
            <a:avLst>
              <a:gd fmla="val 50000" name="adj1"/>
              <a:gd fmla="val 50000" name="adj2"/>
            </a:avLst>
          </a:prstGeom>
          <a:gradFill>
            <a:gsLst>
              <a:gs pos="0">
                <a:srgbClr val="D1D1D1"/>
              </a:gs>
              <a:gs pos="50000">
                <a:srgbClr val="C7C7C7"/>
              </a:gs>
              <a:gs pos="100000">
                <a:srgbClr val="C0C0C0"/>
              </a:gs>
            </a:gsLst>
            <a:lin ang="5400000" scaled="0"/>
          </a:gradFill>
          <a:ln cap="flat" cmpd="sng" w="9525">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82" name="Google Shape;282;p11"/>
          <p:cNvSpPr txBox="1"/>
          <p:nvPr/>
        </p:nvSpPr>
        <p:spPr>
          <a:xfrm>
            <a:off x="640151" y="1681354"/>
            <a:ext cx="1463040" cy="461665"/>
          </a:xfrm>
          <a:prstGeom prst="rect">
            <a:avLst/>
          </a:prstGeom>
          <a:solidFill>
            <a:srgbClr val="C55A11"/>
          </a:solidFill>
          <a:ln>
            <a:noFill/>
          </a:ln>
          <a:effectLst>
            <a:outerShdw blurRad="57150" rotWithShape="0" algn="ctr" dir="5400000" dist="19050">
              <a:srgbClr val="000000">
                <a:alpha val="62745"/>
              </a:srgbClr>
            </a:outerShdw>
          </a:effectLst>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haroni"/>
              <a:buNone/>
            </a:pPr>
            <a:r>
              <a:rPr b="1" i="0" lang="fr-FR" sz="2400" u="none" cap="none" strike="noStrike">
                <a:solidFill>
                  <a:srgbClr val="000000"/>
                </a:solidFill>
                <a:latin typeface="Aharoni"/>
                <a:ea typeface="Aharoni"/>
                <a:cs typeface="Aharoni"/>
                <a:sym typeface="Aharoni"/>
              </a:rPr>
              <a:t>Track</a:t>
            </a:r>
            <a:endParaRPr/>
          </a:p>
        </p:txBody>
      </p:sp>
      <p:sp>
        <p:nvSpPr>
          <p:cNvPr id="283" name="Google Shape;283;p11"/>
          <p:cNvSpPr txBox="1"/>
          <p:nvPr/>
        </p:nvSpPr>
        <p:spPr>
          <a:xfrm rot="770741">
            <a:off x="6475385" y="4153409"/>
            <a:ext cx="937875" cy="30777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800"/>
              <a:buFont typeface="Calibri"/>
              <a:buNone/>
            </a:pPr>
            <a:r>
              <a:rPr b="1" i="0" lang="fr-FR" sz="1800" u="none" cap="none" strike="noStrike">
                <a:solidFill>
                  <a:srgbClr val="000000"/>
                </a:solidFill>
                <a:latin typeface="Calibri"/>
                <a:ea typeface="Calibri"/>
                <a:cs typeface="Calibri"/>
                <a:sym typeface="Calibri"/>
              </a:rPr>
              <a:t>  </a:t>
            </a:r>
            <a:r>
              <a:rPr b="1" i="0" lang="fr-FR" sz="2000" u="none" cap="none" strike="noStrike">
                <a:solidFill>
                  <a:srgbClr val="FFFFFF"/>
                </a:solidFill>
                <a:latin typeface="Calibri"/>
                <a:ea typeface="Calibri"/>
                <a:cs typeface="Calibri"/>
                <a:sym typeface="Calibri"/>
              </a:rPr>
              <a:t>S &lt; -0.5</a:t>
            </a:r>
            <a:endParaRPr/>
          </a:p>
        </p:txBody>
      </p:sp>
      <p:sp>
        <p:nvSpPr>
          <p:cNvPr id="284" name="Google Shape;284;p11"/>
          <p:cNvSpPr txBox="1"/>
          <p:nvPr/>
        </p:nvSpPr>
        <p:spPr>
          <a:xfrm rot="-1082050">
            <a:off x="6158083" y="1817807"/>
            <a:ext cx="1225300" cy="30777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800"/>
              <a:buFont typeface="Calibri"/>
              <a:buNone/>
            </a:pPr>
            <a:r>
              <a:rPr b="1" i="0" lang="fr-FR" sz="1800" u="none" cap="none" strike="noStrike">
                <a:solidFill>
                  <a:srgbClr val="000000"/>
                </a:solidFill>
                <a:latin typeface="Calibri"/>
                <a:ea typeface="Calibri"/>
                <a:cs typeface="Calibri"/>
                <a:sym typeface="Calibri"/>
              </a:rPr>
              <a:t>  </a:t>
            </a:r>
            <a:r>
              <a:rPr b="1" i="0" lang="fr-FR" sz="2000" u="none" cap="none" strike="noStrike">
                <a:solidFill>
                  <a:srgbClr val="FFFFFF"/>
                </a:solidFill>
                <a:latin typeface="Calibri"/>
                <a:ea typeface="Calibri"/>
                <a:cs typeface="Calibri"/>
                <a:sym typeface="Calibri"/>
              </a:rPr>
              <a:t>S &gt; 0.5</a:t>
            </a:r>
            <a:endParaRPr/>
          </a:p>
        </p:txBody>
      </p:sp>
      <p:sp>
        <p:nvSpPr>
          <p:cNvPr id="285" name="Google Shape;285;p11"/>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86" name="Google Shape;286;p11"/>
          <p:cNvSpPr txBox="1"/>
          <p:nvPr/>
        </p:nvSpPr>
        <p:spPr>
          <a:xfrm>
            <a:off x="4990266" y="3044279"/>
            <a:ext cx="600180" cy="76944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4400"/>
              <a:buFont typeface="Bodoni"/>
              <a:buNone/>
            </a:pPr>
            <a:r>
              <a:rPr b="1" i="0" lang="fr-FR" sz="4400" u="none" cap="none" strike="noStrike">
                <a:solidFill>
                  <a:srgbClr val="FFFFFF"/>
                </a:solidFill>
                <a:latin typeface="Bodoni"/>
                <a:ea typeface="Bodoni"/>
                <a:cs typeface="Bodoni"/>
                <a:sym typeface="Bodoni"/>
              </a:rPr>
              <a:t>S</a:t>
            </a:r>
            <a:endParaRPr/>
          </a:p>
        </p:txBody>
      </p:sp>
      <p:pic>
        <p:nvPicPr>
          <p:cNvPr id="287" name="Google Shape;287;p11"/>
          <p:cNvPicPr preferRelativeResize="0"/>
          <p:nvPr/>
        </p:nvPicPr>
        <p:blipFill rotWithShape="1">
          <a:blip r:embed="rId6">
            <a:alphaModFix/>
          </a:blip>
          <a:srcRect b="0" l="0" r="0" t="0"/>
          <a:stretch/>
        </p:blipFill>
        <p:spPr>
          <a:xfrm>
            <a:off x="11226800" y="5892800"/>
            <a:ext cx="812800" cy="812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91" name="Shape 291"/>
        <p:cNvGrpSpPr/>
        <p:nvPr/>
      </p:nvGrpSpPr>
      <p:grpSpPr>
        <a:xfrm>
          <a:off x="0" y="0"/>
          <a:ext cx="0" cy="0"/>
          <a:chOff x="0" y="0"/>
          <a:chExt cx="0" cy="0"/>
        </a:xfrm>
      </p:grpSpPr>
      <p:sp>
        <p:nvSpPr>
          <p:cNvPr id="292" name="Google Shape;292;p12"/>
          <p:cNvSpPr/>
          <p:nvPr/>
        </p:nvSpPr>
        <p:spPr>
          <a:xfrm>
            <a:off x="0" y="0"/>
            <a:ext cx="12192000"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3" name="Google Shape;293;p12"/>
          <p:cNvSpPr/>
          <p:nvPr/>
        </p:nvSpPr>
        <p:spPr>
          <a:xfrm>
            <a:off x="0" y="0"/>
            <a:ext cx="2013557" cy="6858000"/>
          </a:xfrm>
          <a:prstGeom prst="rect">
            <a:avLst/>
          </a:prstGeom>
          <a:solidFill>
            <a:srgbClr val="3B4E5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4" name="Google Shape;294;p12"/>
          <p:cNvSpPr/>
          <p:nvPr/>
        </p:nvSpPr>
        <p:spPr>
          <a:xfrm>
            <a:off x="640080" y="2074363"/>
            <a:ext cx="2752354" cy="2709275"/>
          </a:xfrm>
          <a:prstGeom prst="ellipse">
            <a:avLst/>
          </a:prstGeom>
          <a:solidFill>
            <a:srgbClr val="2D2F55"/>
          </a:solidFill>
          <a:ln cap="flat" cmpd="thinThick" w="174625">
            <a:solidFill>
              <a:srgbClr val="262626"/>
            </a:solidFill>
            <a:prstDash val="solid"/>
            <a:round/>
            <a:headEnd len="sm" w="sm" type="none"/>
            <a:tailEnd len="sm" w="sm" type="none"/>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rgbClr val="FFFFFF"/>
              </a:buClr>
              <a:buSzPts val="2400"/>
              <a:buFont typeface="Aharoni"/>
              <a:buNone/>
            </a:pPr>
            <a:r>
              <a:rPr b="0" i="0" lang="fr-FR" sz="2400" u="none" cap="none" strike="noStrike">
                <a:solidFill>
                  <a:srgbClr val="FFFFFF"/>
                </a:solidFill>
                <a:latin typeface="Aharoni"/>
                <a:ea typeface="Aharoni"/>
                <a:cs typeface="Aharoni"/>
                <a:sym typeface="Aharoni"/>
              </a:rPr>
              <a:t>Distribution of musical features</a:t>
            </a:r>
            <a:endParaRPr/>
          </a:p>
        </p:txBody>
      </p:sp>
      <p:pic>
        <p:nvPicPr>
          <p:cNvPr id="295" name="Google Shape;295;p12"/>
          <p:cNvPicPr preferRelativeResize="0"/>
          <p:nvPr/>
        </p:nvPicPr>
        <p:blipFill rotWithShape="1">
          <a:blip r:embed="rId3">
            <a:alphaModFix/>
          </a:blip>
          <a:srcRect b="0" l="0" r="0" t="0"/>
          <a:stretch/>
        </p:blipFill>
        <p:spPr>
          <a:xfrm>
            <a:off x="4038600" y="1369684"/>
            <a:ext cx="7188199" cy="4115243"/>
          </a:xfrm>
          <a:prstGeom prst="rect">
            <a:avLst/>
          </a:prstGeom>
          <a:solidFill>
            <a:schemeClr val="lt1"/>
          </a:solidFill>
          <a:ln>
            <a:noFill/>
          </a:ln>
        </p:spPr>
      </p:pic>
      <p:sp>
        <p:nvSpPr>
          <p:cNvPr id="296" name="Google Shape;296;p12"/>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97" name="Google Shape;297;p12"/>
          <p:cNvPicPr preferRelativeResize="0"/>
          <p:nvPr/>
        </p:nvPicPr>
        <p:blipFill rotWithShape="1">
          <a:blip r:embed="rId4">
            <a:alphaModFix/>
          </a:blip>
          <a:srcRect b="0" l="0" r="0" t="0"/>
          <a:stretch/>
        </p:blipFill>
        <p:spPr>
          <a:xfrm>
            <a:off x="11226800" y="5892800"/>
            <a:ext cx="812800" cy="812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Logarithmic scaling</a:t>
            </a:r>
            <a:endParaRPr/>
          </a:p>
        </p:txBody>
      </p:sp>
      <p:sp>
        <p:nvSpPr>
          <p:cNvPr id="303" name="Google Shape;303;p13"/>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304" name="Google Shape;304;p13"/>
          <p:cNvPicPr preferRelativeResize="0"/>
          <p:nvPr/>
        </p:nvPicPr>
        <p:blipFill rotWithShape="1">
          <a:blip r:embed="rId3">
            <a:alphaModFix/>
          </a:blip>
          <a:srcRect b="-1" l="0" r="108" t="0"/>
          <a:stretch/>
        </p:blipFill>
        <p:spPr>
          <a:xfrm>
            <a:off x="651416" y="1397924"/>
            <a:ext cx="3582960" cy="2404274"/>
          </a:xfrm>
          <a:prstGeom prst="rect">
            <a:avLst/>
          </a:prstGeom>
          <a:solidFill>
            <a:schemeClr val="lt1"/>
          </a:solidFill>
          <a:ln>
            <a:noFill/>
          </a:ln>
        </p:spPr>
      </p:pic>
      <p:pic>
        <p:nvPicPr>
          <p:cNvPr id="305" name="Google Shape;305;p13"/>
          <p:cNvPicPr preferRelativeResize="0"/>
          <p:nvPr/>
        </p:nvPicPr>
        <p:blipFill rotWithShape="1">
          <a:blip r:embed="rId4">
            <a:alphaModFix/>
          </a:blip>
          <a:srcRect b="0" l="0" r="0" t="0"/>
          <a:stretch/>
        </p:blipFill>
        <p:spPr>
          <a:xfrm>
            <a:off x="6320891" y="1404261"/>
            <a:ext cx="3582960" cy="2397937"/>
          </a:xfrm>
          <a:prstGeom prst="rect">
            <a:avLst/>
          </a:prstGeom>
          <a:solidFill>
            <a:schemeClr val="lt1"/>
          </a:solidFill>
          <a:ln>
            <a:noFill/>
          </a:ln>
        </p:spPr>
      </p:pic>
      <p:pic>
        <p:nvPicPr>
          <p:cNvPr id="306" name="Google Shape;306;p13"/>
          <p:cNvPicPr preferRelativeResize="0"/>
          <p:nvPr/>
        </p:nvPicPr>
        <p:blipFill rotWithShape="1">
          <a:blip r:embed="rId5">
            <a:alphaModFix/>
          </a:blip>
          <a:srcRect b="0" l="0" r="0" t="0"/>
          <a:stretch/>
        </p:blipFill>
        <p:spPr>
          <a:xfrm>
            <a:off x="651416" y="4004657"/>
            <a:ext cx="3582960" cy="2488218"/>
          </a:xfrm>
          <a:prstGeom prst="rect">
            <a:avLst/>
          </a:prstGeom>
          <a:solidFill>
            <a:schemeClr val="lt1"/>
          </a:solidFill>
          <a:ln>
            <a:noFill/>
          </a:ln>
        </p:spPr>
      </p:pic>
      <p:pic>
        <p:nvPicPr>
          <p:cNvPr id="307" name="Google Shape;307;p13"/>
          <p:cNvPicPr preferRelativeResize="0"/>
          <p:nvPr/>
        </p:nvPicPr>
        <p:blipFill rotWithShape="1">
          <a:blip r:embed="rId6">
            <a:alphaModFix/>
          </a:blip>
          <a:srcRect b="0" l="0" r="0" t="0"/>
          <a:stretch/>
        </p:blipFill>
        <p:spPr>
          <a:xfrm>
            <a:off x="6320891" y="4004657"/>
            <a:ext cx="3582960" cy="2488218"/>
          </a:xfrm>
          <a:prstGeom prst="rect">
            <a:avLst/>
          </a:prstGeom>
          <a:solidFill>
            <a:schemeClr val="lt1"/>
          </a:solidFill>
          <a:ln>
            <a:noFill/>
          </a:ln>
        </p:spPr>
      </p:pic>
      <p:sp>
        <p:nvSpPr>
          <p:cNvPr id="308" name="Google Shape;308;p13"/>
          <p:cNvSpPr/>
          <p:nvPr/>
        </p:nvSpPr>
        <p:spPr>
          <a:xfrm>
            <a:off x="4501662" y="3319975"/>
            <a:ext cx="1594338" cy="1153551"/>
          </a:xfrm>
          <a:prstGeom prst="rightArrow">
            <a:avLst>
              <a:gd fmla="val 50000" name="adj1"/>
              <a:gd fmla="val 50000" name="adj2"/>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09" name="Google Shape;309;p13"/>
          <p:cNvSpPr txBox="1"/>
          <p:nvPr/>
        </p:nvSpPr>
        <p:spPr>
          <a:xfrm>
            <a:off x="10114212" y="2386007"/>
            <a:ext cx="1309708"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2400"/>
              <a:buFont typeface="Calibri"/>
              <a:buNone/>
            </a:pPr>
            <a:r>
              <a:rPr b="1" i="0" lang="fr-FR" sz="2400" u="none" cap="none" strike="noStrike">
                <a:solidFill>
                  <a:srgbClr val="FFFFFF"/>
                </a:solidFill>
                <a:latin typeface="Calibri"/>
                <a:ea typeface="Calibri"/>
                <a:cs typeface="Calibri"/>
                <a:sym typeface="Calibri"/>
              </a:rPr>
              <a:t>liveness</a:t>
            </a:r>
            <a:endParaRPr/>
          </a:p>
        </p:txBody>
      </p:sp>
      <p:sp>
        <p:nvSpPr>
          <p:cNvPr id="310" name="Google Shape;310;p13"/>
          <p:cNvSpPr txBox="1"/>
          <p:nvPr/>
        </p:nvSpPr>
        <p:spPr>
          <a:xfrm>
            <a:off x="10114212" y="4839139"/>
            <a:ext cx="1345510"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2400"/>
              <a:buFont typeface="Calibri"/>
              <a:buNone/>
            </a:pPr>
            <a:r>
              <a:rPr b="1" i="0" lang="fr-FR" sz="2400" u="none" cap="none" strike="noStrike">
                <a:solidFill>
                  <a:srgbClr val="FFFFFF"/>
                </a:solidFill>
                <a:latin typeface="Calibri"/>
                <a:ea typeface="Calibri"/>
                <a:cs typeface="Calibri"/>
                <a:sym typeface="Calibri"/>
              </a:rPr>
              <a:t>duration</a:t>
            </a:r>
            <a:endParaRPr/>
          </a:p>
        </p:txBody>
      </p:sp>
      <p:pic>
        <p:nvPicPr>
          <p:cNvPr id="311" name="Google Shape;311;p13"/>
          <p:cNvPicPr preferRelativeResize="0"/>
          <p:nvPr/>
        </p:nvPicPr>
        <p:blipFill rotWithShape="1">
          <a:blip r:embed="rId7">
            <a:alphaModFix/>
          </a:blip>
          <a:srcRect b="0" l="0" r="0" t="0"/>
          <a:stretch/>
        </p:blipFill>
        <p:spPr>
          <a:xfrm>
            <a:off x="11226800" y="5892800"/>
            <a:ext cx="812800" cy="812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Categorization</a:t>
            </a:r>
            <a:endParaRPr/>
          </a:p>
        </p:txBody>
      </p:sp>
      <p:pic>
        <p:nvPicPr>
          <p:cNvPr id="317" name="Google Shape;317;p14"/>
          <p:cNvPicPr preferRelativeResize="0"/>
          <p:nvPr>
            <p:ph idx="1" type="body"/>
          </p:nvPr>
        </p:nvPicPr>
        <p:blipFill rotWithShape="1">
          <a:blip r:embed="rId3">
            <a:alphaModFix/>
          </a:blip>
          <a:srcRect b="0" l="0" r="0" t="0"/>
          <a:stretch/>
        </p:blipFill>
        <p:spPr>
          <a:xfrm>
            <a:off x="664308" y="1690688"/>
            <a:ext cx="4673600" cy="3403600"/>
          </a:xfrm>
          <a:prstGeom prst="rect">
            <a:avLst/>
          </a:prstGeom>
          <a:solidFill>
            <a:schemeClr val="lt1"/>
          </a:solidFill>
          <a:ln>
            <a:noFill/>
          </a:ln>
        </p:spPr>
      </p:pic>
      <p:sp>
        <p:nvSpPr>
          <p:cNvPr id="318" name="Google Shape;318;p14"/>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319" name="Google Shape;319;p14"/>
          <p:cNvPicPr preferRelativeResize="0"/>
          <p:nvPr/>
        </p:nvPicPr>
        <p:blipFill rotWithShape="1">
          <a:blip r:embed="rId4">
            <a:alphaModFix/>
          </a:blip>
          <a:srcRect b="0" l="0" r="0" t="0"/>
          <a:stretch/>
        </p:blipFill>
        <p:spPr>
          <a:xfrm>
            <a:off x="6337202" y="1753394"/>
            <a:ext cx="4889500" cy="3351212"/>
          </a:xfrm>
          <a:prstGeom prst="rect">
            <a:avLst/>
          </a:prstGeom>
          <a:solidFill>
            <a:schemeClr val="lt1"/>
          </a:solidFill>
          <a:ln>
            <a:noFill/>
          </a:ln>
        </p:spPr>
      </p:pic>
      <p:sp>
        <p:nvSpPr>
          <p:cNvPr id="320" name="Google Shape;320;p14"/>
          <p:cNvSpPr txBox="1"/>
          <p:nvPr/>
        </p:nvSpPr>
        <p:spPr>
          <a:xfrm>
            <a:off x="1547446" y="5387926"/>
            <a:ext cx="8440616" cy="83099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2400"/>
              <a:buFont typeface="Calibri"/>
              <a:buNone/>
            </a:pPr>
            <a:r>
              <a:rPr b="1" i="0" lang="fr-FR" sz="2400" u="none" cap="none" strike="noStrike">
                <a:solidFill>
                  <a:srgbClr val="FFFFFF"/>
                </a:solidFill>
                <a:latin typeface="Calibri"/>
                <a:ea typeface="Calibri"/>
                <a:cs typeface="Calibri"/>
                <a:sym typeface="Calibri"/>
              </a:rPr>
              <a:t>Using k means we can split acousticness into 4 categories to get a cleaner discrete distribution thanks to K-means algorithm</a:t>
            </a:r>
            <a:endParaRPr/>
          </a:p>
        </p:txBody>
      </p:sp>
      <p:pic>
        <p:nvPicPr>
          <p:cNvPr id="321" name="Google Shape;321;p14"/>
          <p:cNvPicPr preferRelativeResize="0"/>
          <p:nvPr/>
        </p:nvPicPr>
        <p:blipFill rotWithShape="1">
          <a:blip r:embed="rId5">
            <a:alphaModFix/>
          </a:blip>
          <a:srcRect b="0" l="0" r="0" t="0"/>
          <a:stretch/>
        </p:blipFill>
        <p:spPr>
          <a:xfrm>
            <a:off x="11226800" y="5892800"/>
            <a:ext cx="812800" cy="812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Encoding</a:t>
            </a:r>
            <a:endParaRPr/>
          </a:p>
        </p:txBody>
      </p:sp>
      <p:grpSp>
        <p:nvGrpSpPr>
          <p:cNvPr id="328" name="Google Shape;328;p15"/>
          <p:cNvGrpSpPr/>
          <p:nvPr/>
        </p:nvGrpSpPr>
        <p:grpSpPr>
          <a:xfrm>
            <a:off x="1967243" y="1826515"/>
            <a:ext cx="8257513" cy="4349556"/>
            <a:chOff x="1129043" y="890"/>
            <a:chExt cx="8257513" cy="4349556"/>
          </a:xfrm>
        </p:grpSpPr>
        <p:sp>
          <p:nvSpPr>
            <p:cNvPr id="329" name="Google Shape;329;p15"/>
            <p:cNvSpPr/>
            <p:nvPr/>
          </p:nvSpPr>
          <p:spPr>
            <a:xfrm>
              <a:off x="3925533" y="1685913"/>
              <a:ext cx="2664533" cy="2664533"/>
            </a:xfrm>
            <a:prstGeom prst="ellipse">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5"/>
            <p:cNvSpPr txBox="1"/>
            <p:nvPr/>
          </p:nvSpPr>
          <p:spPr>
            <a:xfrm>
              <a:off x="4315745" y="2076125"/>
              <a:ext cx="1884109" cy="1884109"/>
            </a:xfrm>
            <a:prstGeom prst="rect">
              <a:avLst/>
            </a:prstGeom>
            <a:noFill/>
            <a:ln>
              <a:noFill/>
            </a:ln>
          </p:spPr>
          <p:txBody>
            <a:bodyPr anchorCtr="0" anchor="ctr" bIns="14600" lIns="14600" spcFirstLastPara="1" rIns="14600" wrap="square" tIns="14600">
              <a:noAutofit/>
            </a:bodyPr>
            <a:lstStyle/>
            <a:p>
              <a:pPr indent="0" lvl="0" marL="0" marR="0" rtl="0" algn="ctr">
                <a:lnSpc>
                  <a:spcPct val="90000"/>
                </a:lnSpc>
                <a:spcBef>
                  <a:spcPts val="0"/>
                </a:spcBef>
                <a:spcAft>
                  <a:spcPts val="0"/>
                </a:spcAft>
                <a:buClr>
                  <a:schemeClr val="lt1"/>
                </a:buClr>
                <a:buSzPts val="2300"/>
                <a:buFont typeface="Calibri"/>
                <a:buNone/>
              </a:pPr>
              <a:r>
                <a:rPr lang="fr-FR" sz="2300">
                  <a:solidFill>
                    <a:schemeClr val="lt1"/>
                  </a:solidFill>
                  <a:latin typeface="Calibri"/>
                  <a:ea typeface="Calibri"/>
                  <a:cs typeface="Calibri"/>
                  <a:sym typeface="Calibri"/>
                </a:rPr>
                <a:t>Total features : 475</a:t>
              </a:r>
              <a:endParaRPr/>
            </a:p>
            <a:p>
              <a:pPr indent="0" lvl="0" marL="0" marR="0" rtl="0" algn="ctr">
                <a:lnSpc>
                  <a:spcPct val="90000"/>
                </a:lnSpc>
                <a:spcBef>
                  <a:spcPts val="805"/>
                </a:spcBef>
                <a:spcAft>
                  <a:spcPts val="0"/>
                </a:spcAft>
                <a:buClr>
                  <a:schemeClr val="lt1"/>
                </a:buClr>
                <a:buSzPts val="2300"/>
                <a:buFont typeface="Calibri"/>
                <a:buNone/>
              </a:pPr>
              <a:r>
                <a:rPr lang="fr-FR" sz="2300">
                  <a:solidFill>
                    <a:schemeClr val="lt1"/>
                  </a:solidFill>
                  <a:latin typeface="Calibri"/>
                  <a:ea typeface="Calibri"/>
                  <a:cs typeface="Calibri"/>
                  <a:sym typeface="Calibri"/>
                </a:rPr>
                <a:t>(high dimensionality)</a:t>
              </a:r>
              <a:endParaRPr/>
            </a:p>
          </p:txBody>
        </p:sp>
        <p:sp>
          <p:nvSpPr>
            <p:cNvPr id="331" name="Google Shape;331;p15"/>
            <p:cNvSpPr/>
            <p:nvPr/>
          </p:nvSpPr>
          <p:spPr>
            <a:xfrm rot="-8700000">
              <a:off x="2209872" y="1219905"/>
              <a:ext cx="2043974" cy="759392"/>
            </a:xfrm>
            <a:prstGeom prst="leftArrow">
              <a:avLst>
                <a:gd fmla="val 60000" name="adj1"/>
                <a:gd fmla="val 50000" name="adj2"/>
              </a:avLst>
            </a:prstGeom>
            <a:gradFill>
              <a:gsLst>
                <a:gs pos="0">
                  <a:srgbClr val="F08B54"/>
                </a:gs>
                <a:gs pos="50000">
                  <a:srgbClr val="F67A26"/>
                </a:gs>
                <a:gs pos="100000">
                  <a:srgbClr val="E36A18"/>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5"/>
            <p:cNvSpPr/>
            <p:nvPr/>
          </p:nvSpPr>
          <p:spPr>
            <a:xfrm>
              <a:off x="1129043" y="890"/>
              <a:ext cx="2531307" cy="2025045"/>
            </a:xfrm>
            <a:prstGeom prst="roundRect">
              <a:avLst>
                <a:gd fmla="val 10000" name="adj"/>
              </a:avLst>
            </a:prstGeom>
            <a:gradFill>
              <a:gsLst>
                <a:gs pos="0">
                  <a:srgbClr val="F08B54"/>
                </a:gs>
                <a:gs pos="50000">
                  <a:srgbClr val="F67A26"/>
                </a:gs>
                <a:gs pos="100000">
                  <a:srgbClr val="E36A18"/>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
            <p:cNvSpPr txBox="1"/>
            <p:nvPr/>
          </p:nvSpPr>
          <p:spPr>
            <a:xfrm>
              <a:off x="1188355" y="60202"/>
              <a:ext cx="2412683" cy="1906421"/>
            </a:xfrm>
            <a:prstGeom prst="rect">
              <a:avLst/>
            </a:prstGeom>
            <a:noFill/>
            <a:ln>
              <a:noFill/>
            </a:ln>
          </p:spPr>
          <p:txBody>
            <a:bodyPr anchorCtr="0" anchor="ctr" bIns="43800" lIns="43800" spcFirstLastPara="1" rIns="43800" wrap="square" tIns="43800">
              <a:noAutofit/>
            </a:bodyPr>
            <a:lstStyle/>
            <a:p>
              <a:pPr indent="0" lvl="0" marL="0" marR="0" rtl="0" algn="ctr">
                <a:lnSpc>
                  <a:spcPct val="90000"/>
                </a:lnSpc>
                <a:spcBef>
                  <a:spcPts val="0"/>
                </a:spcBef>
                <a:spcAft>
                  <a:spcPts val="0"/>
                </a:spcAft>
                <a:buClr>
                  <a:schemeClr val="lt1"/>
                </a:buClr>
                <a:buSzPts val="2300"/>
                <a:buFont typeface="Calibri"/>
                <a:buNone/>
              </a:pPr>
              <a:r>
                <a:rPr lang="fr-FR" sz="2300">
                  <a:solidFill>
                    <a:schemeClr val="lt1"/>
                  </a:solidFill>
                  <a:latin typeface="Calibri"/>
                  <a:ea typeface="Calibri"/>
                  <a:cs typeface="Calibri"/>
                  <a:sym typeface="Calibri"/>
                </a:rPr>
                <a:t>Numerical features</a:t>
              </a:r>
              <a:endParaRPr/>
            </a:p>
            <a:p>
              <a:pPr indent="0" lvl="0" marL="0" marR="0" rtl="0" algn="ctr">
                <a:lnSpc>
                  <a:spcPct val="90000"/>
                </a:lnSpc>
                <a:spcBef>
                  <a:spcPts val="805"/>
                </a:spcBef>
                <a:spcAft>
                  <a:spcPts val="0"/>
                </a:spcAft>
                <a:buClr>
                  <a:schemeClr val="lt1"/>
                </a:buClr>
                <a:buSzPts val="2300"/>
                <a:buFont typeface="Calibri"/>
                <a:buNone/>
              </a:pPr>
              <a:r>
                <a:rPr lang="fr-FR" sz="2300">
                  <a:solidFill>
                    <a:schemeClr val="lt1"/>
                  </a:solidFill>
                  <a:latin typeface="Calibri"/>
                  <a:ea typeface="Calibri"/>
                  <a:cs typeface="Calibri"/>
                  <a:sym typeface="Calibri"/>
                </a:rPr>
                <a:t>(positiveness, loudness) </a:t>
              </a:r>
              <a:endParaRPr/>
            </a:p>
          </p:txBody>
        </p:sp>
        <p:sp>
          <p:nvSpPr>
            <p:cNvPr id="334" name="Google Shape;334;p15"/>
            <p:cNvSpPr/>
            <p:nvPr/>
          </p:nvSpPr>
          <p:spPr>
            <a:xfrm rot="-2100000">
              <a:off x="6261752" y="1219905"/>
              <a:ext cx="2043974" cy="759392"/>
            </a:xfrm>
            <a:prstGeom prst="leftArrow">
              <a:avLst>
                <a:gd fmla="val 60000" name="adj1"/>
                <a:gd fmla="val 50000" name="adj2"/>
              </a:avLst>
            </a:prstGeom>
            <a:gradFill>
              <a:gsLst>
                <a:gs pos="0">
                  <a:srgbClr val="AEAEAE"/>
                </a:gs>
                <a:gs pos="50000">
                  <a:srgbClr val="A4A4A4"/>
                </a:gs>
                <a:gs pos="100000">
                  <a:srgbClr val="909090"/>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5"/>
            <p:cNvSpPr/>
            <p:nvPr/>
          </p:nvSpPr>
          <p:spPr>
            <a:xfrm>
              <a:off x="6855249" y="890"/>
              <a:ext cx="2531307" cy="2025045"/>
            </a:xfrm>
            <a:prstGeom prst="roundRect">
              <a:avLst>
                <a:gd fmla="val 10000" name="adj"/>
              </a:avLst>
            </a:prstGeom>
            <a:gradFill>
              <a:gsLst>
                <a:gs pos="0">
                  <a:srgbClr val="AEAEAE"/>
                </a:gs>
                <a:gs pos="50000">
                  <a:srgbClr val="A4A4A4"/>
                </a:gs>
                <a:gs pos="100000">
                  <a:srgbClr val="909090"/>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5"/>
            <p:cNvSpPr txBox="1"/>
            <p:nvPr/>
          </p:nvSpPr>
          <p:spPr>
            <a:xfrm>
              <a:off x="6914561" y="60202"/>
              <a:ext cx="2412683" cy="1906421"/>
            </a:xfrm>
            <a:prstGeom prst="rect">
              <a:avLst/>
            </a:prstGeom>
            <a:noFill/>
            <a:ln>
              <a:noFill/>
            </a:ln>
          </p:spPr>
          <p:txBody>
            <a:bodyPr anchorCtr="0" anchor="ctr" bIns="43800" lIns="43800" spcFirstLastPara="1" rIns="43800" wrap="square" tIns="43800">
              <a:noAutofit/>
            </a:bodyPr>
            <a:lstStyle/>
            <a:p>
              <a:pPr indent="0" lvl="0" marL="0" marR="0" rtl="0" algn="ctr">
                <a:lnSpc>
                  <a:spcPct val="90000"/>
                </a:lnSpc>
                <a:spcBef>
                  <a:spcPts val="0"/>
                </a:spcBef>
                <a:spcAft>
                  <a:spcPts val="0"/>
                </a:spcAft>
                <a:buClr>
                  <a:schemeClr val="lt1"/>
                </a:buClr>
                <a:buSzPts val="2300"/>
                <a:buFont typeface="Calibri"/>
                <a:buNone/>
              </a:pPr>
              <a:r>
                <a:rPr lang="fr-FR" sz="2300">
                  <a:solidFill>
                    <a:schemeClr val="lt1"/>
                  </a:solidFill>
                  <a:latin typeface="Calibri"/>
                  <a:ea typeface="Calibri"/>
                  <a:cs typeface="Calibri"/>
                  <a:sym typeface="Calibri"/>
                </a:rPr>
                <a:t>Categorical features:</a:t>
              </a:r>
              <a:endParaRPr/>
            </a:p>
            <a:p>
              <a:pPr indent="0" lvl="0" marL="0" marR="0" rtl="0" algn="ctr">
                <a:lnSpc>
                  <a:spcPct val="90000"/>
                </a:lnSpc>
                <a:spcBef>
                  <a:spcPts val="805"/>
                </a:spcBef>
                <a:spcAft>
                  <a:spcPts val="0"/>
                </a:spcAft>
                <a:buClr>
                  <a:schemeClr val="lt1"/>
                </a:buClr>
                <a:buSzPts val="2300"/>
                <a:buFont typeface="Calibri"/>
                <a:buNone/>
              </a:pPr>
              <a:r>
                <a:rPr lang="fr-FR" sz="2300">
                  <a:solidFill>
                    <a:schemeClr val="lt1"/>
                  </a:solidFill>
                  <a:latin typeface="Calibri"/>
                  <a:ea typeface="Calibri"/>
                  <a:cs typeface="Calibri"/>
                  <a:sym typeface="Calibri"/>
                </a:rPr>
                <a:t>(artist_name, key, class_acousticness)</a:t>
              </a:r>
              <a:endParaRPr/>
            </a:p>
          </p:txBody>
        </p:sp>
      </p:grpSp>
      <p:sp>
        <p:nvSpPr>
          <p:cNvPr id="337" name="Google Shape;337;p15"/>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338" name="Google Shape;338;p15"/>
          <p:cNvPicPr preferRelativeResize="0"/>
          <p:nvPr/>
        </p:nvPicPr>
        <p:blipFill rotWithShape="1">
          <a:blip r:embed="rId3">
            <a:alphaModFix/>
          </a:blip>
          <a:srcRect b="0" l="0" r="0" t="0"/>
          <a:stretch/>
        </p:blipFill>
        <p:spPr>
          <a:xfrm>
            <a:off x="11226800" y="5892800"/>
            <a:ext cx="812800" cy="812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Google Shape;343;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b="1" lang="fr-FR"/>
              <a:t>Feature Selection</a:t>
            </a:r>
            <a:endParaRPr/>
          </a:p>
        </p:txBody>
      </p:sp>
      <p:sp>
        <p:nvSpPr>
          <p:cNvPr id="344" name="Google Shape;344;p16"/>
          <p:cNvSpPr txBox="1"/>
          <p:nvPr>
            <p:ph idx="1" type="body"/>
          </p:nvPr>
        </p:nvSpPr>
        <p:spPr>
          <a:xfrm>
            <a:off x="775707" y="1690688"/>
            <a:ext cx="8795996" cy="860783"/>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2800"/>
              <a:buNone/>
            </a:pPr>
            <a:r>
              <a:rPr b="1" i="1" lang="fr-FR">
                <a:latin typeface="Calibri"/>
                <a:ea typeface="Calibri"/>
                <a:cs typeface="Calibri"/>
                <a:sym typeface="Calibri"/>
              </a:rPr>
              <a:t>Qn: What is the minimum number of features?</a:t>
            </a:r>
            <a:endParaRPr/>
          </a:p>
          <a:p>
            <a:pPr indent="0" lvl="0" marL="0" rtl="0" algn="l">
              <a:lnSpc>
                <a:spcPct val="90000"/>
              </a:lnSpc>
              <a:spcBef>
                <a:spcPts val="1000"/>
              </a:spcBef>
              <a:spcAft>
                <a:spcPts val="0"/>
              </a:spcAft>
              <a:buClr>
                <a:schemeClr val="lt1"/>
              </a:buClr>
              <a:buSzPts val="2800"/>
              <a:buNone/>
            </a:pPr>
            <a:r>
              <a:t/>
            </a:r>
            <a:endParaRPr>
              <a:latin typeface="Calibri"/>
              <a:ea typeface="Calibri"/>
              <a:cs typeface="Calibri"/>
              <a:sym typeface="Calibri"/>
            </a:endParaRPr>
          </a:p>
        </p:txBody>
      </p:sp>
      <p:sp>
        <p:nvSpPr>
          <p:cNvPr id="345" name="Google Shape;345;p16"/>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46" name="Google Shape;346;p16"/>
          <p:cNvGrpSpPr/>
          <p:nvPr/>
        </p:nvGrpSpPr>
        <p:grpSpPr>
          <a:xfrm>
            <a:off x="5419609" y="2366107"/>
            <a:ext cx="6260407" cy="4165311"/>
            <a:chOff x="930563" y="2327564"/>
            <a:chExt cx="6260407" cy="4165311"/>
          </a:xfrm>
        </p:grpSpPr>
        <p:sp>
          <p:nvSpPr>
            <p:cNvPr id="347" name="Google Shape;347;p16"/>
            <p:cNvSpPr/>
            <p:nvPr/>
          </p:nvSpPr>
          <p:spPr>
            <a:xfrm>
              <a:off x="930563" y="2327564"/>
              <a:ext cx="6201295" cy="416531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348" name="Google Shape;348;p16"/>
            <p:cNvPicPr preferRelativeResize="0"/>
            <p:nvPr/>
          </p:nvPicPr>
          <p:blipFill rotWithShape="1">
            <a:blip r:embed="rId3">
              <a:alphaModFix/>
            </a:blip>
            <a:srcRect b="0" l="0" r="0" t="0"/>
            <a:stretch/>
          </p:blipFill>
          <p:spPr>
            <a:xfrm>
              <a:off x="930563" y="2336459"/>
              <a:ext cx="6260407" cy="4147520"/>
            </a:xfrm>
            <a:prstGeom prst="rect">
              <a:avLst/>
            </a:prstGeom>
            <a:noFill/>
            <a:ln>
              <a:noFill/>
            </a:ln>
          </p:spPr>
        </p:pic>
      </p:grpSp>
      <p:sp>
        <p:nvSpPr>
          <p:cNvPr id="349" name="Google Shape;349;p16"/>
          <p:cNvSpPr/>
          <p:nvPr/>
        </p:nvSpPr>
        <p:spPr>
          <a:xfrm>
            <a:off x="6286818" y="3232592"/>
            <a:ext cx="501445" cy="471948"/>
          </a:xfrm>
          <a:prstGeom prst="ellipse">
            <a:avLst/>
          </a:prstGeom>
          <a:noFill/>
          <a:ln cap="flat" cmpd="sng" w="28575">
            <a:solidFill>
              <a:srgbClr val="FF0000"/>
            </a:solidFill>
            <a:prstDash val="dot"/>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0" name="Google Shape;350;p16"/>
          <p:cNvSpPr txBox="1"/>
          <p:nvPr/>
        </p:nvSpPr>
        <p:spPr>
          <a:xfrm>
            <a:off x="837240" y="4018370"/>
            <a:ext cx="4135506" cy="860783"/>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lt1"/>
              </a:buClr>
              <a:buSzPts val="2000"/>
              <a:buFont typeface="Arial"/>
              <a:buNone/>
            </a:pPr>
            <a:r>
              <a:rPr lang="fr-FR" sz="2000">
                <a:solidFill>
                  <a:schemeClr val="lt1"/>
                </a:solidFill>
                <a:latin typeface="Calibri"/>
                <a:ea typeface="Calibri"/>
                <a:cs typeface="Calibri"/>
                <a:sym typeface="Calibri"/>
              </a:rPr>
              <a:t>Result: 60 features is used as baseline</a:t>
            </a:r>
            <a:endParaRPr sz="2000">
              <a:solidFill>
                <a:schemeClr val="lt1"/>
              </a:solidFill>
              <a:latin typeface="Calibri"/>
              <a:ea typeface="Calibri"/>
              <a:cs typeface="Calibri"/>
              <a:sym typeface="Calibri"/>
            </a:endParaRPr>
          </a:p>
        </p:txBody>
      </p:sp>
      <p:sp>
        <p:nvSpPr>
          <p:cNvPr id="351" name="Google Shape;351;p16"/>
          <p:cNvSpPr txBox="1"/>
          <p:nvPr/>
        </p:nvSpPr>
        <p:spPr>
          <a:xfrm>
            <a:off x="775707" y="2624521"/>
            <a:ext cx="4258573" cy="1252513"/>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lt1"/>
              </a:buClr>
              <a:buSzPts val="2000"/>
              <a:buFont typeface="Arial"/>
              <a:buChar char="•"/>
            </a:pPr>
            <a:r>
              <a:rPr lang="fr-FR" sz="2000">
                <a:solidFill>
                  <a:schemeClr val="lt1"/>
                </a:solidFill>
                <a:latin typeface="Calibri"/>
                <a:ea typeface="Calibri"/>
                <a:cs typeface="Calibri"/>
                <a:sym typeface="Calibri"/>
              </a:rPr>
              <a:t>Iteration through logistic regrssion</a:t>
            </a:r>
            <a:endParaRPr sz="2000">
              <a:solidFill>
                <a:schemeClr val="lt1"/>
              </a:solidFill>
              <a:latin typeface="Calibri"/>
              <a:ea typeface="Calibri"/>
              <a:cs typeface="Calibri"/>
              <a:sym typeface="Calibri"/>
            </a:endParaRPr>
          </a:p>
          <a:p>
            <a:pPr indent="-228600" lvl="0" marL="228600" marR="0" rtl="0" algn="l">
              <a:lnSpc>
                <a:spcPct val="90000"/>
              </a:lnSpc>
              <a:spcBef>
                <a:spcPts val="1000"/>
              </a:spcBef>
              <a:spcAft>
                <a:spcPts val="0"/>
              </a:spcAft>
              <a:buClr>
                <a:schemeClr val="lt1"/>
              </a:buClr>
              <a:buSzPts val="2000"/>
              <a:buFont typeface="Arial"/>
              <a:buChar char="•"/>
            </a:pPr>
            <a:r>
              <a:rPr lang="fr-FR" sz="2000">
                <a:solidFill>
                  <a:schemeClr val="lt1"/>
                </a:solidFill>
                <a:latin typeface="Calibri"/>
                <a:ea typeface="Calibri"/>
                <a:cs typeface="Calibri"/>
                <a:sym typeface="Calibri"/>
              </a:rPr>
              <a:t>Stepwise increase on number of features</a:t>
            </a:r>
            <a:endParaRPr sz="2000">
              <a:solidFill>
                <a:schemeClr val="lt1"/>
              </a:solidFill>
              <a:latin typeface="Calibri"/>
              <a:ea typeface="Calibri"/>
              <a:cs typeface="Calibri"/>
              <a:sym typeface="Calibri"/>
            </a:endParaRPr>
          </a:p>
        </p:txBody>
      </p:sp>
      <p:pic>
        <p:nvPicPr>
          <p:cNvPr id="352" name="Google Shape;352;p16"/>
          <p:cNvPicPr preferRelativeResize="0"/>
          <p:nvPr/>
        </p:nvPicPr>
        <p:blipFill rotWithShape="1">
          <a:blip r:embed="rId4">
            <a:alphaModFix/>
          </a:blip>
          <a:srcRect b="0" l="0" r="0" t="0"/>
          <a:stretch/>
        </p:blipFill>
        <p:spPr>
          <a:xfrm>
            <a:off x="11226800" y="5892800"/>
            <a:ext cx="812800" cy="812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grpSp>
        <p:nvGrpSpPr>
          <p:cNvPr id="357" name="Google Shape;357;p17"/>
          <p:cNvGrpSpPr/>
          <p:nvPr/>
        </p:nvGrpSpPr>
        <p:grpSpPr>
          <a:xfrm>
            <a:off x="5656505" y="2358065"/>
            <a:ext cx="5791952" cy="3585494"/>
            <a:chOff x="743542" y="683"/>
            <a:chExt cx="5791952" cy="3585494"/>
          </a:xfrm>
        </p:grpSpPr>
        <p:sp>
          <p:nvSpPr>
            <p:cNvPr id="358" name="Google Shape;358;p17"/>
            <p:cNvSpPr/>
            <p:nvPr/>
          </p:nvSpPr>
          <p:spPr>
            <a:xfrm>
              <a:off x="743542" y="683"/>
              <a:ext cx="2758072" cy="165484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7"/>
            <p:cNvSpPr txBox="1"/>
            <p:nvPr/>
          </p:nvSpPr>
          <p:spPr>
            <a:xfrm>
              <a:off x="743542" y="683"/>
              <a:ext cx="2758072" cy="1654843"/>
            </a:xfrm>
            <a:prstGeom prst="rect">
              <a:avLst/>
            </a:prstGeom>
            <a:no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lt1"/>
                </a:buClr>
                <a:buSzPts val="3000"/>
                <a:buFont typeface="Calibri"/>
                <a:buNone/>
              </a:pPr>
              <a:r>
                <a:rPr b="0" i="0" lang="fr-FR" sz="3000" u="none">
                  <a:solidFill>
                    <a:schemeClr val="lt1"/>
                  </a:solidFill>
                  <a:latin typeface="Calibri"/>
                  <a:ea typeface="Calibri"/>
                  <a:cs typeface="Calibri"/>
                  <a:sym typeface="Calibri"/>
                </a:rPr>
                <a:t>Variance Threshold</a:t>
              </a:r>
              <a:endParaRPr b="0" i="0" sz="3000" u="none">
                <a:solidFill>
                  <a:schemeClr val="lt1"/>
                </a:solidFill>
                <a:latin typeface="Calibri"/>
                <a:ea typeface="Calibri"/>
                <a:cs typeface="Calibri"/>
                <a:sym typeface="Calibri"/>
              </a:endParaRPr>
            </a:p>
            <a:p>
              <a:pPr indent="0" lvl="0" marL="0" marR="0" rtl="0" algn="ctr">
                <a:lnSpc>
                  <a:spcPct val="90000"/>
                </a:lnSpc>
                <a:spcBef>
                  <a:spcPts val="1050"/>
                </a:spcBef>
                <a:spcAft>
                  <a:spcPts val="0"/>
                </a:spcAft>
                <a:buClr>
                  <a:schemeClr val="lt1"/>
                </a:buClr>
                <a:buSzPts val="2000"/>
                <a:buFont typeface="Calibri"/>
                <a:buNone/>
              </a:pPr>
              <a:r>
                <a:rPr b="0" i="0" lang="fr-FR" sz="2000" u="none">
                  <a:solidFill>
                    <a:schemeClr val="lt1"/>
                  </a:solidFill>
                  <a:latin typeface="Calibri"/>
                  <a:ea typeface="Calibri"/>
                  <a:cs typeface="Calibri"/>
                  <a:sym typeface="Calibri"/>
                </a:rPr>
                <a:t>(0.1 threshold) </a:t>
              </a:r>
              <a:endParaRPr sz="2000">
                <a:solidFill>
                  <a:schemeClr val="lt1"/>
                </a:solidFill>
                <a:latin typeface="Calibri"/>
                <a:ea typeface="Calibri"/>
                <a:cs typeface="Calibri"/>
                <a:sym typeface="Calibri"/>
              </a:endParaRPr>
            </a:p>
          </p:txBody>
        </p:sp>
        <p:sp>
          <p:nvSpPr>
            <p:cNvPr id="360" name="Google Shape;360;p17"/>
            <p:cNvSpPr/>
            <p:nvPr/>
          </p:nvSpPr>
          <p:spPr>
            <a:xfrm>
              <a:off x="3777422" y="683"/>
              <a:ext cx="2758072" cy="165484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
            <p:cNvSpPr txBox="1"/>
            <p:nvPr/>
          </p:nvSpPr>
          <p:spPr>
            <a:xfrm>
              <a:off x="3777422" y="683"/>
              <a:ext cx="2758072" cy="1654843"/>
            </a:xfrm>
            <a:prstGeom prst="rect">
              <a:avLst/>
            </a:prstGeom>
            <a:noFill/>
            <a:ln>
              <a:noFill/>
            </a:ln>
          </p:spPr>
          <p:txBody>
            <a:bodyPr anchorCtr="0" anchor="ctr" bIns="125725" lIns="125725" spcFirstLastPara="1" rIns="125725" wrap="square" tIns="125725">
              <a:noAutofit/>
            </a:bodyPr>
            <a:lstStyle/>
            <a:p>
              <a:pPr indent="0" lvl="0" marL="0" marR="0" rtl="0" algn="ctr">
                <a:lnSpc>
                  <a:spcPct val="90000"/>
                </a:lnSpc>
                <a:spcBef>
                  <a:spcPts val="0"/>
                </a:spcBef>
                <a:spcAft>
                  <a:spcPts val="0"/>
                </a:spcAft>
                <a:buClr>
                  <a:schemeClr val="lt1"/>
                </a:buClr>
                <a:buSzPts val="3300"/>
                <a:buFont typeface="Calibri"/>
                <a:buNone/>
              </a:pPr>
              <a:r>
                <a:rPr b="0" i="0" lang="fr-FR" sz="3300" u="none">
                  <a:solidFill>
                    <a:schemeClr val="lt1"/>
                  </a:solidFill>
                  <a:latin typeface="Calibri"/>
                  <a:ea typeface="Calibri"/>
                  <a:cs typeface="Calibri"/>
                  <a:sym typeface="Calibri"/>
                </a:rPr>
                <a:t>SelectKbest </a:t>
              </a:r>
              <a:r>
                <a:rPr b="0" i="0" lang="fr-FR" sz="2000" u="none">
                  <a:solidFill>
                    <a:schemeClr val="lt1"/>
                  </a:solidFill>
                  <a:latin typeface="Calibri"/>
                  <a:ea typeface="Calibri"/>
                  <a:cs typeface="Calibri"/>
                  <a:sym typeface="Calibri"/>
                </a:rPr>
                <a:t>(Chi2 score)</a:t>
              </a:r>
              <a:endParaRPr sz="2000">
                <a:solidFill>
                  <a:schemeClr val="lt1"/>
                </a:solidFill>
                <a:latin typeface="Calibri"/>
                <a:ea typeface="Calibri"/>
                <a:cs typeface="Calibri"/>
                <a:sym typeface="Calibri"/>
              </a:endParaRPr>
            </a:p>
          </p:txBody>
        </p:sp>
        <p:sp>
          <p:nvSpPr>
            <p:cNvPr id="362" name="Google Shape;362;p17"/>
            <p:cNvSpPr/>
            <p:nvPr/>
          </p:nvSpPr>
          <p:spPr>
            <a:xfrm>
              <a:off x="743542" y="1931334"/>
              <a:ext cx="2758072" cy="165484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7"/>
            <p:cNvSpPr txBox="1"/>
            <p:nvPr/>
          </p:nvSpPr>
          <p:spPr>
            <a:xfrm>
              <a:off x="743542" y="1931334"/>
              <a:ext cx="2758072" cy="1654843"/>
            </a:xfrm>
            <a:prstGeom prst="rect">
              <a:avLst/>
            </a:prstGeom>
            <a:noFill/>
            <a:ln>
              <a:noFill/>
            </a:ln>
          </p:spPr>
          <p:txBody>
            <a:bodyPr anchorCtr="0" anchor="ctr" bIns="125725" lIns="125725" spcFirstLastPara="1" rIns="125725" wrap="square" tIns="125725">
              <a:noAutofit/>
            </a:bodyPr>
            <a:lstStyle/>
            <a:p>
              <a:pPr indent="0" lvl="0" marL="0" marR="0" rtl="0" algn="ctr">
                <a:lnSpc>
                  <a:spcPct val="90000"/>
                </a:lnSpc>
                <a:spcBef>
                  <a:spcPts val="0"/>
                </a:spcBef>
                <a:spcAft>
                  <a:spcPts val="0"/>
                </a:spcAft>
                <a:buClr>
                  <a:schemeClr val="lt1"/>
                </a:buClr>
                <a:buSzPts val="3300"/>
                <a:buFont typeface="Calibri"/>
                <a:buNone/>
              </a:pPr>
              <a:r>
                <a:rPr b="0" i="0" lang="fr-FR" sz="3300" u="none">
                  <a:solidFill>
                    <a:schemeClr val="lt1"/>
                  </a:solidFill>
                  <a:latin typeface="Calibri"/>
                  <a:ea typeface="Calibri"/>
                  <a:cs typeface="Calibri"/>
                  <a:sym typeface="Calibri"/>
                </a:rPr>
                <a:t>RandomForest Classifier </a:t>
              </a:r>
              <a:endParaRPr sz="3300">
                <a:solidFill>
                  <a:schemeClr val="lt1"/>
                </a:solidFill>
                <a:latin typeface="Calibri"/>
                <a:ea typeface="Calibri"/>
                <a:cs typeface="Calibri"/>
                <a:sym typeface="Calibri"/>
              </a:endParaRPr>
            </a:p>
          </p:txBody>
        </p:sp>
        <p:sp>
          <p:nvSpPr>
            <p:cNvPr id="364" name="Google Shape;364;p17"/>
            <p:cNvSpPr/>
            <p:nvPr/>
          </p:nvSpPr>
          <p:spPr>
            <a:xfrm>
              <a:off x="3777422" y="1931334"/>
              <a:ext cx="2758072" cy="165484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7"/>
            <p:cNvSpPr txBox="1"/>
            <p:nvPr/>
          </p:nvSpPr>
          <p:spPr>
            <a:xfrm>
              <a:off x="3777422" y="1931334"/>
              <a:ext cx="2758072" cy="1654843"/>
            </a:xfrm>
            <a:prstGeom prst="rect">
              <a:avLst/>
            </a:prstGeom>
            <a:noFill/>
            <a:ln>
              <a:noFill/>
            </a:ln>
          </p:spPr>
          <p:txBody>
            <a:bodyPr anchorCtr="0" anchor="ctr" bIns="125725" lIns="125725" spcFirstLastPara="1" rIns="125725" wrap="square" tIns="125725">
              <a:noAutofit/>
            </a:bodyPr>
            <a:lstStyle/>
            <a:p>
              <a:pPr indent="0" lvl="0" marL="0" marR="0" rtl="0" algn="ctr">
                <a:lnSpc>
                  <a:spcPct val="90000"/>
                </a:lnSpc>
                <a:spcBef>
                  <a:spcPts val="0"/>
                </a:spcBef>
                <a:spcAft>
                  <a:spcPts val="0"/>
                </a:spcAft>
                <a:buClr>
                  <a:schemeClr val="lt1"/>
                </a:buClr>
                <a:buSzPts val="3300"/>
                <a:buFont typeface="Calibri"/>
                <a:buNone/>
              </a:pPr>
              <a:r>
                <a:rPr b="0" i="0" lang="fr-FR" sz="3300" u="none">
                  <a:solidFill>
                    <a:schemeClr val="lt1"/>
                  </a:solidFill>
                  <a:latin typeface="Calibri"/>
                  <a:ea typeface="Calibri"/>
                  <a:cs typeface="Calibri"/>
                  <a:sym typeface="Calibri"/>
                </a:rPr>
                <a:t>Recursive Feature Elimination</a:t>
              </a:r>
              <a:endParaRPr sz="3300">
                <a:solidFill>
                  <a:schemeClr val="lt1"/>
                </a:solidFill>
                <a:latin typeface="Calibri"/>
                <a:ea typeface="Calibri"/>
                <a:cs typeface="Calibri"/>
                <a:sym typeface="Calibri"/>
              </a:endParaRPr>
            </a:p>
          </p:txBody>
        </p:sp>
      </p:grpSp>
      <p:sp>
        <p:nvSpPr>
          <p:cNvPr id="366" name="Google Shape;366;p17"/>
          <p:cNvSpPr/>
          <p:nvPr/>
        </p:nvSpPr>
        <p:spPr>
          <a:xfrm>
            <a:off x="5213691" y="2330977"/>
            <a:ext cx="6302712" cy="3951106"/>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7" name="Google Shape;367;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b="1" lang="fr-FR"/>
              <a:t>Feature Selection</a:t>
            </a:r>
            <a:endParaRPr/>
          </a:p>
        </p:txBody>
      </p:sp>
      <p:sp>
        <p:nvSpPr>
          <p:cNvPr id="368" name="Google Shape;368;p17"/>
          <p:cNvSpPr txBox="1"/>
          <p:nvPr>
            <p:ph idx="1" type="body"/>
          </p:nvPr>
        </p:nvSpPr>
        <p:spPr>
          <a:xfrm>
            <a:off x="775707" y="1690688"/>
            <a:ext cx="8795996" cy="860783"/>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2800"/>
              <a:buNone/>
            </a:pPr>
            <a:r>
              <a:rPr b="1" i="1" lang="fr-FR">
                <a:latin typeface="Calibri"/>
                <a:ea typeface="Calibri"/>
                <a:cs typeface="Calibri"/>
                <a:sym typeface="Calibri"/>
              </a:rPr>
              <a:t>Qn: How to find the best features?</a:t>
            </a:r>
            <a:endParaRPr>
              <a:latin typeface="Calibri"/>
              <a:ea typeface="Calibri"/>
              <a:cs typeface="Calibri"/>
              <a:sym typeface="Calibri"/>
            </a:endParaRPr>
          </a:p>
        </p:txBody>
      </p:sp>
      <p:sp>
        <p:nvSpPr>
          <p:cNvPr id="369" name="Google Shape;369;p17"/>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0" name="Google Shape;370;p17"/>
          <p:cNvSpPr txBox="1"/>
          <p:nvPr/>
        </p:nvSpPr>
        <p:spPr>
          <a:xfrm>
            <a:off x="775707" y="2624521"/>
            <a:ext cx="4258573" cy="1451533"/>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lt1"/>
              </a:buClr>
              <a:buSzPts val="2000"/>
              <a:buFont typeface="Arial"/>
              <a:buChar char="•"/>
            </a:pPr>
            <a:r>
              <a:rPr lang="fr-FR" sz="2000">
                <a:solidFill>
                  <a:schemeClr val="lt1"/>
                </a:solidFill>
                <a:latin typeface="Calibri"/>
                <a:ea typeface="Calibri"/>
                <a:cs typeface="Calibri"/>
                <a:sym typeface="Calibri"/>
              </a:rPr>
              <a:t>Use multiple methods to locate the best features</a:t>
            </a:r>
            <a:endParaRPr sz="2000">
              <a:solidFill>
                <a:schemeClr val="lt1"/>
              </a:solidFill>
              <a:latin typeface="Calibri"/>
              <a:ea typeface="Calibri"/>
              <a:cs typeface="Calibri"/>
              <a:sym typeface="Calibri"/>
            </a:endParaRPr>
          </a:p>
          <a:p>
            <a:pPr indent="-228600" lvl="0" marL="228600" marR="0" rtl="0" algn="l">
              <a:lnSpc>
                <a:spcPct val="90000"/>
              </a:lnSpc>
              <a:spcBef>
                <a:spcPts val="1000"/>
              </a:spcBef>
              <a:spcAft>
                <a:spcPts val="0"/>
              </a:spcAft>
              <a:buClr>
                <a:schemeClr val="lt1"/>
              </a:buClr>
              <a:buSzPts val="2000"/>
              <a:buFont typeface="Arial"/>
              <a:buChar char="•"/>
            </a:pPr>
            <a:r>
              <a:rPr lang="fr-FR" sz="2000">
                <a:solidFill>
                  <a:schemeClr val="lt1"/>
                </a:solidFill>
                <a:latin typeface="Calibri"/>
                <a:ea typeface="Calibri"/>
                <a:cs typeface="Calibri"/>
                <a:sym typeface="Calibri"/>
              </a:rPr>
              <a:t>Top 60 features are kept  </a:t>
            </a:r>
            <a:endParaRPr sz="2000">
              <a:solidFill>
                <a:schemeClr val="lt1"/>
              </a:solidFill>
              <a:latin typeface="Calibri"/>
              <a:ea typeface="Calibri"/>
              <a:cs typeface="Calibri"/>
              <a:sym typeface="Calibri"/>
            </a:endParaRPr>
          </a:p>
        </p:txBody>
      </p:sp>
      <p:sp>
        <p:nvSpPr>
          <p:cNvPr id="371" name="Google Shape;371;p17"/>
          <p:cNvSpPr txBox="1"/>
          <p:nvPr/>
        </p:nvSpPr>
        <p:spPr>
          <a:xfrm>
            <a:off x="837240" y="4018370"/>
            <a:ext cx="4135506" cy="219301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1"/>
              </a:buClr>
              <a:buSzPts val="2000"/>
              <a:buFont typeface="Arial"/>
              <a:buNone/>
            </a:pPr>
            <a:r>
              <a:rPr lang="fr-FR" sz="2000">
                <a:solidFill>
                  <a:schemeClr val="lt1"/>
                </a:solidFill>
                <a:latin typeface="Calibri"/>
                <a:ea typeface="Calibri"/>
                <a:cs typeface="Calibri"/>
                <a:sym typeface="Calibri"/>
              </a:rPr>
              <a:t>Result: </a:t>
            </a:r>
            <a:endParaRPr sz="2000">
              <a:solidFill>
                <a:schemeClr val="lt1"/>
              </a:solidFill>
              <a:latin typeface="Calibri"/>
              <a:ea typeface="Calibri"/>
              <a:cs typeface="Calibri"/>
              <a:sym typeface="Calibri"/>
            </a:endParaRPr>
          </a:p>
          <a:p>
            <a:pPr indent="-228600" lvl="0" marL="228600" marR="0" rtl="0" algn="l">
              <a:lnSpc>
                <a:spcPct val="90000"/>
              </a:lnSpc>
              <a:spcBef>
                <a:spcPts val="1000"/>
              </a:spcBef>
              <a:spcAft>
                <a:spcPts val="0"/>
              </a:spcAft>
              <a:buClr>
                <a:schemeClr val="lt1"/>
              </a:buClr>
              <a:buSzPts val="2000"/>
              <a:buFont typeface="Arial"/>
              <a:buChar char="•"/>
            </a:pPr>
            <a:r>
              <a:rPr lang="fr-FR" sz="2000">
                <a:solidFill>
                  <a:schemeClr val="lt1"/>
                </a:solidFill>
                <a:latin typeface="Calibri"/>
                <a:ea typeface="Calibri"/>
                <a:cs typeface="Calibri"/>
                <a:sym typeface="Calibri"/>
              </a:rPr>
              <a:t>Variance threshold generates 14 features</a:t>
            </a:r>
            <a:endParaRPr sz="2000">
              <a:solidFill>
                <a:schemeClr val="lt1"/>
              </a:solidFill>
              <a:latin typeface="Calibri"/>
              <a:ea typeface="Calibri"/>
              <a:cs typeface="Calibri"/>
              <a:sym typeface="Calibri"/>
            </a:endParaRPr>
          </a:p>
          <a:p>
            <a:pPr indent="-228600" lvl="0" marL="228600" marR="0" rtl="0" algn="l">
              <a:lnSpc>
                <a:spcPct val="90000"/>
              </a:lnSpc>
              <a:spcBef>
                <a:spcPts val="1000"/>
              </a:spcBef>
              <a:spcAft>
                <a:spcPts val="0"/>
              </a:spcAft>
              <a:buClr>
                <a:schemeClr val="lt1"/>
              </a:buClr>
              <a:buSzPts val="2000"/>
              <a:buFont typeface="Arial"/>
              <a:buChar char="•"/>
            </a:pPr>
            <a:r>
              <a:rPr lang="fr-FR" sz="2000">
                <a:solidFill>
                  <a:schemeClr val="lt1"/>
                </a:solidFill>
                <a:latin typeface="Calibri"/>
                <a:ea typeface="Calibri"/>
                <a:cs typeface="Calibri"/>
                <a:sym typeface="Calibri"/>
              </a:rPr>
              <a:t>Top 60 features selected by the other three methods differ significantly</a:t>
            </a:r>
            <a:endParaRPr sz="2000">
              <a:solidFill>
                <a:schemeClr val="lt1"/>
              </a:solidFill>
              <a:latin typeface="Calibri"/>
              <a:ea typeface="Calibri"/>
              <a:cs typeface="Calibri"/>
              <a:sym typeface="Calibri"/>
            </a:endParaRPr>
          </a:p>
        </p:txBody>
      </p:sp>
      <p:graphicFrame>
        <p:nvGraphicFramePr>
          <p:cNvPr id="372" name="Google Shape;372;p17"/>
          <p:cNvGraphicFramePr/>
          <p:nvPr/>
        </p:nvGraphicFramePr>
        <p:xfrm>
          <a:off x="5253227" y="2357382"/>
          <a:ext cx="3000000" cy="3000000"/>
        </p:xfrm>
        <a:graphic>
          <a:graphicData uri="http://schemas.openxmlformats.org/drawingml/2006/table">
            <a:tbl>
              <a:tblPr>
                <a:noFill/>
                <a:tableStyleId>{CE3E70CD-42ED-4640-A823-B1BC74213C68}</a:tableStyleId>
              </a:tblPr>
              <a:tblGrid>
                <a:gridCol w="1577750"/>
                <a:gridCol w="1577750"/>
                <a:gridCol w="1577750"/>
                <a:gridCol w="1577750"/>
              </a:tblGrid>
              <a:tr h="600550">
                <a:tc>
                  <a:txBody>
                    <a:bodyPr/>
                    <a:lstStyle/>
                    <a:p>
                      <a:pPr indent="0" lvl="0" marL="0" marR="0" rtl="0" algn="ctr">
                        <a:spcBef>
                          <a:spcPts val="0"/>
                        </a:spcBef>
                        <a:spcAft>
                          <a:spcPts val="0"/>
                        </a:spcAft>
                        <a:buNone/>
                      </a:pPr>
                      <a:r>
                        <a:rPr b="0" i="0" lang="fr-FR" sz="1800" u="none" cap="none" strike="noStrike">
                          <a:solidFill>
                            <a:srgbClr val="000000"/>
                          </a:solidFill>
                          <a:latin typeface="Arial"/>
                          <a:ea typeface="Arial"/>
                          <a:cs typeface="Arial"/>
                          <a:sym typeface="Arial"/>
                        </a:rPr>
                        <a:t>Variance</a:t>
                      </a:r>
                      <a:endParaRPr/>
                    </a:p>
                    <a:p>
                      <a:pPr indent="0" lvl="0" marL="0" marR="0" rtl="0" algn="ctr">
                        <a:spcBef>
                          <a:spcPts val="0"/>
                        </a:spcBef>
                        <a:spcAft>
                          <a:spcPts val="0"/>
                        </a:spcAft>
                        <a:buNone/>
                      </a:pPr>
                      <a:r>
                        <a:rPr b="0" i="0" lang="fr-FR" sz="1800" u="none" cap="none" strike="noStrike">
                          <a:solidFill>
                            <a:srgbClr val="000000"/>
                          </a:solidFill>
                          <a:latin typeface="Arial"/>
                          <a:ea typeface="Arial"/>
                          <a:cs typeface="Arial"/>
                          <a:sym typeface="Arial"/>
                        </a:rPr>
                        <a:t>Threshold</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fr-FR" sz="1800" u="none" cap="none" strike="noStrike">
                          <a:solidFill>
                            <a:srgbClr val="000000"/>
                          </a:solidFill>
                          <a:latin typeface="Arial"/>
                          <a:ea typeface="Arial"/>
                          <a:cs typeface="Arial"/>
                          <a:sym typeface="Arial"/>
                        </a:rPr>
                        <a:t>SelectKbest</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fr-FR" sz="1800" u="none" cap="none" strike="noStrike">
                          <a:solidFill>
                            <a:srgbClr val="000000"/>
                          </a:solidFill>
                          <a:latin typeface="Arial"/>
                          <a:ea typeface="Arial"/>
                          <a:cs typeface="Arial"/>
                          <a:sym typeface="Arial"/>
                        </a:rPr>
                        <a:t>RandomForest</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0" i="0" lang="fr-FR" sz="1800" u="none" cap="none" strike="noStrike">
                          <a:solidFill>
                            <a:srgbClr val="000000"/>
                          </a:solidFill>
                          <a:latin typeface="Arial"/>
                          <a:ea typeface="Arial"/>
                          <a:cs typeface="Arial"/>
                          <a:sym typeface="Arial"/>
                        </a:rPr>
                        <a:t>RFE</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84325">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track_length</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compression_rate</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genre_pop</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compression_rate</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84325">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liveness</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instrumentalness</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genre_rock</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instrumentalness</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84325">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loudness</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label_acou_3/4</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compression_rate</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genre_alternative</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00550">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tempo</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key_C#</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loudness</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genre_blues</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84325">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senti_%+</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mode_Minor</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energy</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fr-FR" sz="1800" u="none" cap="none" strike="noStrike">
                          <a:solidFill>
                            <a:srgbClr val="000000"/>
                          </a:solidFill>
                          <a:latin typeface="Arial"/>
                          <a:ea typeface="Arial"/>
                          <a:cs typeface="Arial"/>
                          <a:sym typeface="Arial"/>
                        </a:rPr>
                        <a:t>genre_classical</a:t>
                      </a:r>
                      <a:endParaRPr sz="1800" u="none" cap="none" strike="noStrike"/>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pic>
        <p:nvPicPr>
          <p:cNvPr id="373" name="Google Shape;373;p17"/>
          <p:cNvPicPr preferRelativeResize="0"/>
          <p:nvPr/>
        </p:nvPicPr>
        <p:blipFill rotWithShape="1">
          <a:blip r:embed="rId3">
            <a:alphaModFix/>
          </a:blip>
          <a:srcRect b="0" l="0" r="0" t="0"/>
          <a:stretch/>
        </p:blipFill>
        <p:spPr>
          <a:xfrm>
            <a:off x="11226800" y="5892800"/>
            <a:ext cx="812800" cy="812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6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7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sp>
        <p:nvSpPr>
          <p:cNvPr id="378" name="Google Shape;378;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b="1" lang="fr-FR"/>
              <a:t>Model building</a:t>
            </a:r>
            <a:endParaRPr/>
          </a:p>
        </p:txBody>
      </p:sp>
      <p:sp>
        <p:nvSpPr>
          <p:cNvPr id="379" name="Google Shape;379;p18"/>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80" name="Google Shape;380;p18"/>
          <p:cNvGrpSpPr/>
          <p:nvPr/>
        </p:nvGrpSpPr>
        <p:grpSpPr>
          <a:xfrm>
            <a:off x="1193686" y="1552137"/>
            <a:ext cx="2260074" cy="4378895"/>
            <a:chOff x="803" y="213788"/>
            <a:chExt cx="2260074" cy="4378895"/>
          </a:xfrm>
        </p:grpSpPr>
        <p:sp>
          <p:nvSpPr>
            <p:cNvPr id="381" name="Google Shape;381;p18"/>
            <p:cNvSpPr/>
            <p:nvPr/>
          </p:nvSpPr>
          <p:spPr>
            <a:xfrm>
              <a:off x="803" y="213788"/>
              <a:ext cx="2260074" cy="565018"/>
            </a:xfrm>
            <a:prstGeom prst="roundRect">
              <a:avLst>
                <a:gd fmla="val 1000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8"/>
            <p:cNvSpPr txBox="1"/>
            <p:nvPr/>
          </p:nvSpPr>
          <p:spPr>
            <a:xfrm>
              <a:off x="17352" y="230337"/>
              <a:ext cx="2226976" cy="531920"/>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t/>
              </a:r>
              <a:endParaRPr sz="1800">
                <a:solidFill>
                  <a:schemeClr val="lt1"/>
                </a:solidFill>
                <a:latin typeface="Calibri"/>
                <a:ea typeface="Calibri"/>
                <a:cs typeface="Calibri"/>
                <a:sym typeface="Calibri"/>
              </a:endParaRPr>
            </a:p>
          </p:txBody>
        </p:sp>
        <p:sp>
          <p:nvSpPr>
            <p:cNvPr id="383" name="Google Shape;383;p18"/>
            <p:cNvSpPr/>
            <p:nvPr/>
          </p:nvSpPr>
          <p:spPr>
            <a:xfrm rot="5400000">
              <a:off x="1081401" y="828246"/>
              <a:ext cx="98878" cy="98878"/>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8"/>
            <p:cNvSpPr/>
            <p:nvPr/>
          </p:nvSpPr>
          <p:spPr>
            <a:xfrm>
              <a:off x="803" y="976564"/>
              <a:ext cx="2260074" cy="565018"/>
            </a:xfrm>
            <a:prstGeom prst="roundRect">
              <a:avLst>
                <a:gd fmla="val 10000" name="adj"/>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8"/>
            <p:cNvSpPr txBox="1"/>
            <p:nvPr/>
          </p:nvSpPr>
          <p:spPr>
            <a:xfrm>
              <a:off x="17352" y="993113"/>
              <a:ext cx="2226976" cy="531920"/>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lang="fr-FR" sz="1800">
                  <a:solidFill>
                    <a:schemeClr val="dk1"/>
                  </a:solidFill>
                  <a:latin typeface="Calibri"/>
                  <a:ea typeface="Calibri"/>
                  <a:cs typeface="Calibri"/>
                  <a:sym typeface="Calibri"/>
                </a:rPr>
                <a:t>Random Forest (60)</a:t>
              </a:r>
              <a:endParaRPr sz="1800">
                <a:solidFill>
                  <a:schemeClr val="dk1"/>
                </a:solidFill>
                <a:latin typeface="Calibri"/>
                <a:ea typeface="Calibri"/>
                <a:cs typeface="Calibri"/>
                <a:sym typeface="Calibri"/>
              </a:endParaRPr>
            </a:p>
          </p:txBody>
        </p:sp>
        <p:sp>
          <p:nvSpPr>
            <p:cNvPr id="386" name="Google Shape;386;p18"/>
            <p:cNvSpPr/>
            <p:nvPr/>
          </p:nvSpPr>
          <p:spPr>
            <a:xfrm rot="5400000">
              <a:off x="1081401" y="1591022"/>
              <a:ext cx="98878" cy="98878"/>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8"/>
            <p:cNvSpPr/>
            <p:nvPr/>
          </p:nvSpPr>
          <p:spPr>
            <a:xfrm>
              <a:off x="803" y="1739339"/>
              <a:ext cx="2260074" cy="565018"/>
            </a:xfrm>
            <a:prstGeom prst="roundRect">
              <a:avLst>
                <a:gd fmla="val 10000" name="adj"/>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8"/>
            <p:cNvSpPr txBox="1"/>
            <p:nvPr/>
          </p:nvSpPr>
          <p:spPr>
            <a:xfrm>
              <a:off x="17352" y="1755888"/>
              <a:ext cx="2226976" cy="531920"/>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b="0" i="0" lang="fr-FR" sz="1800" u="none" strike="noStrike">
                  <a:solidFill>
                    <a:schemeClr val="dk1"/>
                  </a:solidFill>
                  <a:latin typeface="Calibri"/>
                  <a:ea typeface="Calibri"/>
                  <a:cs typeface="Calibri"/>
                  <a:sym typeface="Calibri"/>
                </a:rPr>
                <a:t>SelectKbest (60)</a:t>
              </a:r>
              <a:endParaRPr sz="1800">
                <a:solidFill>
                  <a:schemeClr val="dk1"/>
                </a:solidFill>
                <a:latin typeface="Calibri"/>
                <a:ea typeface="Calibri"/>
                <a:cs typeface="Calibri"/>
                <a:sym typeface="Calibri"/>
              </a:endParaRPr>
            </a:p>
          </p:txBody>
        </p:sp>
        <p:sp>
          <p:nvSpPr>
            <p:cNvPr id="389" name="Google Shape;389;p18"/>
            <p:cNvSpPr/>
            <p:nvPr/>
          </p:nvSpPr>
          <p:spPr>
            <a:xfrm rot="5400000">
              <a:off x="1081401" y="2353797"/>
              <a:ext cx="98878" cy="98878"/>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8"/>
            <p:cNvSpPr/>
            <p:nvPr/>
          </p:nvSpPr>
          <p:spPr>
            <a:xfrm>
              <a:off x="803" y="2502114"/>
              <a:ext cx="2260074" cy="565018"/>
            </a:xfrm>
            <a:prstGeom prst="roundRect">
              <a:avLst>
                <a:gd fmla="val 10000" name="adj"/>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8"/>
            <p:cNvSpPr txBox="1"/>
            <p:nvPr/>
          </p:nvSpPr>
          <p:spPr>
            <a:xfrm>
              <a:off x="17352" y="2518663"/>
              <a:ext cx="2226976" cy="531920"/>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lang="fr-FR" sz="1800">
                  <a:solidFill>
                    <a:schemeClr val="dk1"/>
                  </a:solidFill>
                  <a:latin typeface="Calibri"/>
                  <a:ea typeface="Calibri"/>
                  <a:cs typeface="Calibri"/>
                  <a:sym typeface="Calibri"/>
                </a:rPr>
                <a:t>Recursive Feature Elimination (60)</a:t>
              </a:r>
              <a:endParaRPr sz="1800">
                <a:solidFill>
                  <a:schemeClr val="dk1"/>
                </a:solidFill>
                <a:latin typeface="Calibri"/>
                <a:ea typeface="Calibri"/>
                <a:cs typeface="Calibri"/>
                <a:sym typeface="Calibri"/>
              </a:endParaRPr>
            </a:p>
          </p:txBody>
        </p:sp>
        <p:sp>
          <p:nvSpPr>
            <p:cNvPr id="392" name="Google Shape;392;p18"/>
            <p:cNvSpPr/>
            <p:nvPr/>
          </p:nvSpPr>
          <p:spPr>
            <a:xfrm rot="5400000">
              <a:off x="1081401" y="3116572"/>
              <a:ext cx="98878" cy="98878"/>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8"/>
            <p:cNvSpPr/>
            <p:nvPr/>
          </p:nvSpPr>
          <p:spPr>
            <a:xfrm>
              <a:off x="803" y="3264890"/>
              <a:ext cx="2260074" cy="565018"/>
            </a:xfrm>
            <a:prstGeom prst="roundRect">
              <a:avLst>
                <a:gd fmla="val 10000" name="adj"/>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8"/>
            <p:cNvSpPr txBox="1"/>
            <p:nvPr/>
          </p:nvSpPr>
          <p:spPr>
            <a:xfrm>
              <a:off x="17352" y="3281439"/>
              <a:ext cx="2226976" cy="531920"/>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lang="fr-FR" sz="1800">
                  <a:solidFill>
                    <a:schemeClr val="dk1"/>
                  </a:solidFill>
                  <a:latin typeface="Calibri"/>
                  <a:ea typeface="Calibri"/>
                  <a:cs typeface="Calibri"/>
                  <a:sym typeface="Calibri"/>
                </a:rPr>
                <a:t>All feature (476)</a:t>
              </a:r>
              <a:endParaRPr sz="1800">
                <a:solidFill>
                  <a:schemeClr val="dk1"/>
                </a:solidFill>
                <a:latin typeface="Calibri"/>
                <a:ea typeface="Calibri"/>
                <a:cs typeface="Calibri"/>
                <a:sym typeface="Calibri"/>
              </a:endParaRPr>
            </a:p>
          </p:txBody>
        </p:sp>
        <p:sp>
          <p:nvSpPr>
            <p:cNvPr id="395" name="Google Shape;395;p18"/>
            <p:cNvSpPr/>
            <p:nvPr/>
          </p:nvSpPr>
          <p:spPr>
            <a:xfrm rot="5400000">
              <a:off x="1081401" y="3879347"/>
              <a:ext cx="98878" cy="98878"/>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8"/>
            <p:cNvSpPr/>
            <p:nvPr/>
          </p:nvSpPr>
          <p:spPr>
            <a:xfrm>
              <a:off x="803" y="4027665"/>
              <a:ext cx="2260074" cy="565018"/>
            </a:xfrm>
            <a:prstGeom prst="roundRect">
              <a:avLst>
                <a:gd fmla="val 10000" name="adj"/>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8"/>
            <p:cNvSpPr txBox="1"/>
            <p:nvPr/>
          </p:nvSpPr>
          <p:spPr>
            <a:xfrm>
              <a:off x="17352" y="4044214"/>
              <a:ext cx="2226976" cy="531920"/>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b="0" i="0" lang="fr-FR" sz="1800" u="none" strike="noStrike">
                  <a:solidFill>
                    <a:schemeClr val="dk1"/>
                  </a:solidFill>
                  <a:latin typeface="Calibri"/>
                  <a:ea typeface="Calibri"/>
                  <a:cs typeface="Calibri"/>
                  <a:sym typeface="Calibri"/>
                </a:rPr>
                <a:t>Variance</a:t>
              </a:r>
              <a:endParaRPr/>
            </a:p>
            <a:p>
              <a:pPr indent="0" lvl="0" marL="0" marR="0" rtl="0" algn="ctr">
                <a:lnSpc>
                  <a:spcPct val="90000"/>
                </a:lnSpc>
                <a:spcBef>
                  <a:spcPts val="630"/>
                </a:spcBef>
                <a:spcAft>
                  <a:spcPts val="0"/>
                </a:spcAft>
                <a:buClr>
                  <a:schemeClr val="dk1"/>
                </a:buClr>
                <a:buSzPts val="1800"/>
                <a:buFont typeface="Calibri"/>
                <a:buNone/>
              </a:pPr>
              <a:r>
                <a:rPr b="0" i="0" lang="fr-FR" sz="1800" u="none" strike="noStrike">
                  <a:solidFill>
                    <a:schemeClr val="dk1"/>
                  </a:solidFill>
                  <a:latin typeface="Calibri"/>
                  <a:ea typeface="Calibri"/>
                  <a:cs typeface="Calibri"/>
                  <a:sym typeface="Calibri"/>
                </a:rPr>
                <a:t>Threshold (14)</a:t>
              </a:r>
              <a:endParaRPr sz="1800">
                <a:solidFill>
                  <a:schemeClr val="dk1"/>
                </a:solidFill>
                <a:latin typeface="Calibri"/>
                <a:ea typeface="Calibri"/>
                <a:cs typeface="Calibri"/>
                <a:sym typeface="Calibri"/>
              </a:endParaRPr>
            </a:p>
          </p:txBody>
        </p:sp>
      </p:grpSp>
      <p:grpSp>
        <p:nvGrpSpPr>
          <p:cNvPr id="398" name="Google Shape;398;p18"/>
          <p:cNvGrpSpPr/>
          <p:nvPr/>
        </p:nvGrpSpPr>
        <p:grpSpPr>
          <a:xfrm>
            <a:off x="4720203" y="2061816"/>
            <a:ext cx="2361724" cy="4575841"/>
            <a:chOff x="577068" y="2236"/>
            <a:chExt cx="2361724" cy="4575841"/>
          </a:xfrm>
        </p:grpSpPr>
        <p:sp>
          <p:nvSpPr>
            <p:cNvPr id="399" name="Google Shape;399;p18"/>
            <p:cNvSpPr/>
            <p:nvPr/>
          </p:nvSpPr>
          <p:spPr>
            <a:xfrm>
              <a:off x="577068" y="2236"/>
              <a:ext cx="2361724" cy="590431"/>
            </a:xfrm>
            <a:prstGeom prst="roundRect">
              <a:avLst>
                <a:gd fmla="val 10000" name="adj"/>
              </a:avLst>
            </a:prstGeom>
            <a:solidFill>
              <a:schemeClr val="lt1"/>
            </a:solidFill>
            <a:ln cap="flat" cmpd="sng" w="12700">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8"/>
            <p:cNvSpPr txBox="1"/>
            <p:nvPr/>
          </p:nvSpPr>
          <p:spPr>
            <a:xfrm>
              <a:off x="594361" y="19529"/>
              <a:ext cx="2327138" cy="555845"/>
            </a:xfrm>
            <a:prstGeom prst="rect">
              <a:avLst/>
            </a:prstGeom>
            <a:noFill/>
            <a:ln>
              <a:noFill/>
            </a:ln>
          </p:spPr>
          <p:txBody>
            <a:bodyPr anchorCtr="0" anchor="ctr" bIns="29200" lIns="29200" spcFirstLastPara="1" rIns="29200" wrap="square" tIns="29200">
              <a:noAutofit/>
            </a:bodyPr>
            <a:lstStyle/>
            <a:p>
              <a:pPr indent="0" lvl="0" marL="0" marR="0" rtl="0" algn="ctr">
                <a:lnSpc>
                  <a:spcPct val="90000"/>
                </a:lnSpc>
                <a:spcBef>
                  <a:spcPts val="0"/>
                </a:spcBef>
                <a:spcAft>
                  <a:spcPts val="0"/>
                </a:spcAft>
                <a:buClr>
                  <a:schemeClr val="lt1"/>
                </a:buClr>
                <a:buSzPts val="2300"/>
                <a:buFont typeface="Calibri"/>
                <a:buNone/>
              </a:pPr>
              <a:r>
                <a:rPr b="0" i="0" lang="fr-FR" sz="2300" u="none">
                  <a:solidFill>
                    <a:schemeClr val="lt1"/>
                  </a:solidFill>
                  <a:latin typeface="Calibri"/>
                  <a:ea typeface="Calibri"/>
                  <a:cs typeface="Calibri"/>
                  <a:sym typeface="Calibri"/>
                </a:rPr>
                <a:t>Logistic Regression</a:t>
              </a:r>
              <a:endParaRPr sz="2300">
                <a:solidFill>
                  <a:schemeClr val="lt1"/>
                </a:solidFill>
                <a:latin typeface="Calibri"/>
                <a:ea typeface="Calibri"/>
                <a:cs typeface="Calibri"/>
                <a:sym typeface="Calibri"/>
              </a:endParaRPr>
            </a:p>
          </p:txBody>
        </p:sp>
        <p:sp>
          <p:nvSpPr>
            <p:cNvPr id="401" name="Google Shape;401;p18"/>
            <p:cNvSpPr/>
            <p:nvPr/>
          </p:nvSpPr>
          <p:spPr>
            <a:xfrm rot="5400000">
              <a:off x="1706267" y="644330"/>
              <a:ext cx="103325" cy="103325"/>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8"/>
            <p:cNvSpPr/>
            <p:nvPr/>
          </p:nvSpPr>
          <p:spPr>
            <a:xfrm>
              <a:off x="577068" y="799318"/>
              <a:ext cx="2361724" cy="590431"/>
            </a:xfrm>
            <a:prstGeom prst="roundRect">
              <a:avLst>
                <a:gd fmla="val 10000" name="adj"/>
              </a:avLst>
            </a:prstGeom>
            <a:solidFill>
              <a:schemeClr val="lt1">
                <a:alpha val="89803"/>
              </a:schemeClr>
            </a:solidFill>
            <a:ln cap="flat" cmpd="sng" w="12700">
              <a:solidFill>
                <a:schemeClr val="dk1">
                  <a:alpha val="89803"/>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8"/>
            <p:cNvSpPr txBox="1"/>
            <p:nvPr/>
          </p:nvSpPr>
          <p:spPr>
            <a:xfrm>
              <a:off x="594361" y="816611"/>
              <a:ext cx="2327138" cy="555845"/>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b="0" i="0" lang="fr-FR" sz="1800" u="none">
                  <a:solidFill>
                    <a:schemeClr val="dk1"/>
                  </a:solidFill>
                  <a:latin typeface="Calibri"/>
                  <a:ea typeface="Calibri"/>
                  <a:cs typeface="Calibri"/>
                  <a:sym typeface="Calibri"/>
                </a:rPr>
                <a:t>Random Forest</a:t>
              </a:r>
              <a:endParaRPr sz="1800">
                <a:solidFill>
                  <a:schemeClr val="dk1"/>
                </a:solidFill>
                <a:latin typeface="Calibri"/>
                <a:ea typeface="Calibri"/>
                <a:cs typeface="Calibri"/>
                <a:sym typeface="Calibri"/>
              </a:endParaRPr>
            </a:p>
          </p:txBody>
        </p:sp>
        <p:sp>
          <p:nvSpPr>
            <p:cNvPr id="404" name="Google Shape;404;p18"/>
            <p:cNvSpPr/>
            <p:nvPr/>
          </p:nvSpPr>
          <p:spPr>
            <a:xfrm rot="5400000">
              <a:off x="1706267" y="1441412"/>
              <a:ext cx="103325" cy="103325"/>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8"/>
            <p:cNvSpPr/>
            <p:nvPr/>
          </p:nvSpPr>
          <p:spPr>
            <a:xfrm>
              <a:off x="577068" y="1596400"/>
              <a:ext cx="2361724" cy="590431"/>
            </a:xfrm>
            <a:prstGeom prst="roundRect">
              <a:avLst>
                <a:gd fmla="val 10000" name="adj"/>
              </a:avLst>
            </a:prstGeom>
            <a:solidFill>
              <a:schemeClr val="lt1">
                <a:alpha val="89803"/>
              </a:schemeClr>
            </a:solidFill>
            <a:ln cap="flat" cmpd="sng" w="12700">
              <a:solidFill>
                <a:schemeClr val="dk1">
                  <a:alpha val="89803"/>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8"/>
            <p:cNvSpPr txBox="1"/>
            <p:nvPr/>
          </p:nvSpPr>
          <p:spPr>
            <a:xfrm>
              <a:off x="594361" y="1613693"/>
              <a:ext cx="2327138" cy="555845"/>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b="0" i="0" lang="fr-FR" sz="1800" u="none">
                  <a:solidFill>
                    <a:schemeClr val="dk1"/>
                  </a:solidFill>
                  <a:latin typeface="Calibri"/>
                  <a:ea typeface="Calibri"/>
                  <a:cs typeface="Calibri"/>
                  <a:sym typeface="Calibri"/>
                </a:rPr>
                <a:t>K-Nearest Neighbors(KNN) </a:t>
              </a:r>
              <a:endParaRPr sz="1800">
                <a:solidFill>
                  <a:schemeClr val="dk1"/>
                </a:solidFill>
                <a:latin typeface="Calibri"/>
                <a:ea typeface="Calibri"/>
                <a:cs typeface="Calibri"/>
                <a:sym typeface="Calibri"/>
              </a:endParaRPr>
            </a:p>
          </p:txBody>
        </p:sp>
        <p:sp>
          <p:nvSpPr>
            <p:cNvPr id="407" name="Google Shape;407;p18"/>
            <p:cNvSpPr/>
            <p:nvPr/>
          </p:nvSpPr>
          <p:spPr>
            <a:xfrm rot="5400000">
              <a:off x="1706267" y="2238494"/>
              <a:ext cx="103325" cy="103325"/>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8"/>
            <p:cNvSpPr/>
            <p:nvPr/>
          </p:nvSpPr>
          <p:spPr>
            <a:xfrm>
              <a:off x="577068" y="2393482"/>
              <a:ext cx="2361724" cy="590431"/>
            </a:xfrm>
            <a:prstGeom prst="roundRect">
              <a:avLst>
                <a:gd fmla="val 10000" name="adj"/>
              </a:avLst>
            </a:prstGeom>
            <a:solidFill>
              <a:schemeClr val="lt1">
                <a:alpha val="89803"/>
              </a:schemeClr>
            </a:solidFill>
            <a:ln cap="flat" cmpd="sng" w="12700">
              <a:solidFill>
                <a:schemeClr val="dk1">
                  <a:alpha val="89803"/>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8"/>
            <p:cNvSpPr txBox="1"/>
            <p:nvPr/>
          </p:nvSpPr>
          <p:spPr>
            <a:xfrm>
              <a:off x="594361" y="2410775"/>
              <a:ext cx="2327138" cy="555845"/>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b="0" i="0" lang="fr-FR" sz="1800" u="none">
                  <a:solidFill>
                    <a:schemeClr val="dk1"/>
                  </a:solidFill>
                  <a:latin typeface="Calibri"/>
                  <a:ea typeface="Calibri"/>
                  <a:cs typeface="Calibri"/>
                  <a:sym typeface="Calibri"/>
                </a:rPr>
                <a:t>Decision Tree</a:t>
              </a:r>
              <a:endParaRPr sz="1800">
                <a:solidFill>
                  <a:schemeClr val="dk1"/>
                </a:solidFill>
                <a:latin typeface="Calibri"/>
                <a:ea typeface="Calibri"/>
                <a:cs typeface="Calibri"/>
                <a:sym typeface="Calibri"/>
              </a:endParaRPr>
            </a:p>
          </p:txBody>
        </p:sp>
        <p:sp>
          <p:nvSpPr>
            <p:cNvPr id="410" name="Google Shape;410;p18"/>
            <p:cNvSpPr/>
            <p:nvPr/>
          </p:nvSpPr>
          <p:spPr>
            <a:xfrm rot="5400000">
              <a:off x="1706267" y="3035576"/>
              <a:ext cx="103325" cy="103325"/>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8"/>
            <p:cNvSpPr/>
            <p:nvPr/>
          </p:nvSpPr>
          <p:spPr>
            <a:xfrm>
              <a:off x="577068" y="3190564"/>
              <a:ext cx="2361724" cy="590431"/>
            </a:xfrm>
            <a:prstGeom prst="roundRect">
              <a:avLst>
                <a:gd fmla="val 10000" name="adj"/>
              </a:avLst>
            </a:prstGeom>
            <a:solidFill>
              <a:schemeClr val="lt1">
                <a:alpha val="89803"/>
              </a:schemeClr>
            </a:solidFill>
            <a:ln cap="flat" cmpd="sng" w="12700">
              <a:solidFill>
                <a:schemeClr val="dk1">
                  <a:alpha val="89803"/>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8"/>
            <p:cNvSpPr txBox="1"/>
            <p:nvPr/>
          </p:nvSpPr>
          <p:spPr>
            <a:xfrm>
              <a:off x="594361" y="3207857"/>
              <a:ext cx="2327138" cy="555845"/>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b="0" i="0" lang="fr-FR" sz="1800" u="none">
                  <a:solidFill>
                    <a:schemeClr val="dk1"/>
                  </a:solidFill>
                  <a:latin typeface="Calibri"/>
                  <a:ea typeface="Calibri"/>
                  <a:cs typeface="Calibri"/>
                  <a:sym typeface="Calibri"/>
                </a:rPr>
                <a:t>Support Vector Machine(SVM)</a:t>
              </a:r>
              <a:endParaRPr sz="1800">
                <a:solidFill>
                  <a:schemeClr val="dk1"/>
                </a:solidFill>
                <a:latin typeface="Calibri"/>
                <a:ea typeface="Calibri"/>
                <a:cs typeface="Calibri"/>
                <a:sym typeface="Calibri"/>
              </a:endParaRPr>
            </a:p>
          </p:txBody>
        </p:sp>
        <p:sp>
          <p:nvSpPr>
            <p:cNvPr id="413" name="Google Shape;413;p18"/>
            <p:cNvSpPr/>
            <p:nvPr/>
          </p:nvSpPr>
          <p:spPr>
            <a:xfrm rot="5400000">
              <a:off x="1706267" y="3832658"/>
              <a:ext cx="103325" cy="103325"/>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8"/>
            <p:cNvSpPr/>
            <p:nvPr/>
          </p:nvSpPr>
          <p:spPr>
            <a:xfrm>
              <a:off x="577068" y="3987646"/>
              <a:ext cx="2361724" cy="590431"/>
            </a:xfrm>
            <a:prstGeom prst="roundRect">
              <a:avLst>
                <a:gd fmla="val 10000" name="adj"/>
              </a:avLst>
            </a:prstGeom>
            <a:solidFill>
              <a:schemeClr val="lt1">
                <a:alpha val="89803"/>
              </a:schemeClr>
            </a:solidFill>
            <a:ln cap="flat" cmpd="sng" w="12700">
              <a:solidFill>
                <a:schemeClr val="dk1">
                  <a:alpha val="89803"/>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8"/>
            <p:cNvSpPr txBox="1"/>
            <p:nvPr/>
          </p:nvSpPr>
          <p:spPr>
            <a:xfrm>
              <a:off x="594361" y="4004939"/>
              <a:ext cx="2327138" cy="555845"/>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b="0" i="0" lang="fr-FR" sz="1800" u="none">
                  <a:solidFill>
                    <a:schemeClr val="dk1"/>
                  </a:solidFill>
                  <a:latin typeface="Calibri"/>
                  <a:ea typeface="Calibri"/>
                  <a:cs typeface="Calibri"/>
                  <a:sym typeface="Calibri"/>
                </a:rPr>
                <a:t>AdaBoost</a:t>
              </a:r>
              <a:endParaRPr sz="1800">
                <a:solidFill>
                  <a:schemeClr val="dk1"/>
                </a:solidFill>
                <a:latin typeface="Calibri"/>
                <a:ea typeface="Calibri"/>
                <a:cs typeface="Calibri"/>
                <a:sym typeface="Calibri"/>
              </a:endParaRPr>
            </a:p>
          </p:txBody>
        </p:sp>
      </p:grpSp>
      <p:grpSp>
        <p:nvGrpSpPr>
          <p:cNvPr id="416" name="Google Shape;416;p18"/>
          <p:cNvGrpSpPr/>
          <p:nvPr/>
        </p:nvGrpSpPr>
        <p:grpSpPr>
          <a:xfrm>
            <a:off x="718599" y="1442474"/>
            <a:ext cx="10400116" cy="543533"/>
            <a:chOff x="3048" y="0"/>
            <a:chExt cx="10400116" cy="543533"/>
          </a:xfrm>
        </p:grpSpPr>
        <p:sp>
          <p:nvSpPr>
            <p:cNvPr id="417" name="Google Shape;417;p18"/>
            <p:cNvSpPr/>
            <p:nvPr/>
          </p:nvSpPr>
          <p:spPr>
            <a:xfrm>
              <a:off x="3048" y="0"/>
              <a:ext cx="3714327" cy="543533"/>
            </a:xfrm>
            <a:prstGeom prst="chevron">
              <a:avLst>
                <a:gd fmla="val 50000"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8"/>
            <p:cNvSpPr txBox="1"/>
            <p:nvPr/>
          </p:nvSpPr>
          <p:spPr>
            <a:xfrm>
              <a:off x="274815" y="0"/>
              <a:ext cx="3170794" cy="543533"/>
            </a:xfrm>
            <a:prstGeom prst="rect">
              <a:avLst/>
            </a:prstGeom>
            <a:noFill/>
            <a:ln>
              <a:noFill/>
            </a:ln>
          </p:spPr>
          <p:txBody>
            <a:bodyPr anchorCtr="0" anchor="ctr" bIns="42650" lIns="128000" spcFirstLastPara="1" rIns="42650" wrap="square" tIns="42650">
              <a:noAutofit/>
            </a:bodyPr>
            <a:lstStyle/>
            <a:p>
              <a:pPr indent="0" lvl="0" marL="0" marR="0" rtl="0" algn="ctr">
                <a:lnSpc>
                  <a:spcPct val="90000"/>
                </a:lnSpc>
                <a:spcBef>
                  <a:spcPts val="0"/>
                </a:spcBef>
                <a:spcAft>
                  <a:spcPts val="0"/>
                </a:spcAft>
                <a:buClr>
                  <a:schemeClr val="lt1"/>
                </a:buClr>
                <a:buSzPts val="3200"/>
                <a:buFont typeface="Calibri"/>
                <a:buNone/>
              </a:pPr>
              <a:r>
                <a:rPr lang="fr-FR" sz="3200">
                  <a:solidFill>
                    <a:schemeClr val="lt1"/>
                  </a:solidFill>
                  <a:latin typeface="Calibri"/>
                  <a:ea typeface="Calibri"/>
                  <a:cs typeface="Calibri"/>
                  <a:sym typeface="Calibri"/>
                </a:rPr>
                <a:t>Input Features</a:t>
              </a:r>
              <a:endParaRPr sz="3200">
                <a:solidFill>
                  <a:schemeClr val="lt1"/>
                </a:solidFill>
                <a:latin typeface="Calibri"/>
                <a:ea typeface="Calibri"/>
                <a:cs typeface="Calibri"/>
                <a:sym typeface="Calibri"/>
              </a:endParaRPr>
            </a:p>
          </p:txBody>
        </p:sp>
        <p:sp>
          <p:nvSpPr>
            <p:cNvPr id="419" name="Google Shape;419;p18"/>
            <p:cNvSpPr/>
            <p:nvPr/>
          </p:nvSpPr>
          <p:spPr>
            <a:xfrm>
              <a:off x="3345942" y="0"/>
              <a:ext cx="3714327" cy="543533"/>
            </a:xfrm>
            <a:prstGeom prst="chevron">
              <a:avLst>
                <a:gd fmla="val 50000"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8"/>
            <p:cNvSpPr txBox="1"/>
            <p:nvPr/>
          </p:nvSpPr>
          <p:spPr>
            <a:xfrm>
              <a:off x="3617709" y="0"/>
              <a:ext cx="3170794" cy="543533"/>
            </a:xfrm>
            <a:prstGeom prst="rect">
              <a:avLst/>
            </a:prstGeom>
            <a:noFill/>
            <a:ln>
              <a:noFill/>
            </a:ln>
          </p:spPr>
          <p:txBody>
            <a:bodyPr anchorCtr="0" anchor="ctr" bIns="42650" lIns="128000" spcFirstLastPara="1" rIns="42650" wrap="square" tIns="42650">
              <a:noAutofit/>
            </a:bodyPr>
            <a:lstStyle/>
            <a:p>
              <a:pPr indent="0" lvl="0" marL="0" marR="0" rtl="0" algn="ctr">
                <a:lnSpc>
                  <a:spcPct val="90000"/>
                </a:lnSpc>
                <a:spcBef>
                  <a:spcPts val="0"/>
                </a:spcBef>
                <a:spcAft>
                  <a:spcPts val="0"/>
                </a:spcAft>
                <a:buClr>
                  <a:schemeClr val="lt1"/>
                </a:buClr>
                <a:buSzPts val="3200"/>
                <a:buFont typeface="Calibri"/>
                <a:buNone/>
              </a:pPr>
              <a:r>
                <a:rPr lang="fr-FR" sz="3200">
                  <a:solidFill>
                    <a:schemeClr val="lt1"/>
                  </a:solidFill>
                  <a:latin typeface="Calibri"/>
                  <a:ea typeface="Calibri"/>
                  <a:cs typeface="Calibri"/>
                  <a:sym typeface="Calibri"/>
                </a:rPr>
                <a:t>Model</a:t>
              </a:r>
              <a:endParaRPr sz="3200">
                <a:solidFill>
                  <a:schemeClr val="lt1"/>
                </a:solidFill>
                <a:latin typeface="Calibri"/>
                <a:ea typeface="Calibri"/>
                <a:cs typeface="Calibri"/>
                <a:sym typeface="Calibri"/>
              </a:endParaRPr>
            </a:p>
          </p:txBody>
        </p:sp>
        <p:sp>
          <p:nvSpPr>
            <p:cNvPr id="421" name="Google Shape;421;p18"/>
            <p:cNvSpPr/>
            <p:nvPr/>
          </p:nvSpPr>
          <p:spPr>
            <a:xfrm>
              <a:off x="6688837" y="0"/>
              <a:ext cx="3714327" cy="543533"/>
            </a:xfrm>
            <a:prstGeom prst="chevron">
              <a:avLst>
                <a:gd fmla="val 50000"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8"/>
            <p:cNvSpPr txBox="1"/>
            <p:nvPr/>
          </p:nvSpPr>
          <p:spPr>
            <a:xfrm>
              <a:off x="6960604" y="0"/>
              <a:ext cx="3170794" cy="543533"/>
            </a:xfrm>
            <a:prstGeom prst="rect">
              <a:avLst/>
            </a:prstGeom>
            <a:noFill/>
            <a:ln>
              <a:noFill/>
            </a:ln>
          </p:spPr>
          <p:txBody>
            <a:bodyPr anchorCtr="0" anchor="ctr" bIns="42650" lIns="128000" spcFirstLastPara="1" rIns="42650" wrap="square" tIns="42650">
              <a:noAutofit/>
            </a:bodyPr>
            <a:lstStyle/>
            <a:p>
              <a:pPr indent="0" lvl="0" marL="0" marR="0" rtl="0" algn="ctr">
                <a:lnSpc>
                  <a:spcPct val="90000"/>
                </a:lnSpc>
                <a:spcBef>
                  <a:spcPts val="0"/>
                </a:spcBef>
                <a:spcAft>
                  <a:spcPts val="0"/>
                </a:spcAft>
                <a:buClr>
                  <a:schemeClr val="lt1"/>
                </a:buClr>
                <a:buSzPts val="3200"/>
                <a:buFont typeface="Calibri"/>
                <a:buNone/>
              </a:pPr>
              <a:r>
                <a:rPr lang="fr-FR" sz="3200">
                  <a:solidFill>
                    <a:schemeClr val="lt1"/>
                  </a:solidFill>
                  <a:latin typeface="Calibri"/>
                  <a:ea typeface="Calibri"/>
                  <a:cs typeface="Calibri"/>
                  <a:sym typeface="Calibri"/>
                </a:rPr>
                <a:t>Output</a:t>
              </a:r>
              <a:endParaRPr sz="3200">
                <a:solidFill>
                  <a:schemeClr val="lt1"/>
                </a:solidFill>
                <a:latin typeface="Calibri"/>
                <a:ea typeface="Calibri"/>
                <a:cs typeface="Calibri"/>
                <a:sym typeface="Calibri"/>
              </a:endParaRPr>
            </a:p>
          </p:txBody>
        </p:sp>
      </p:grpSp>
      <p:grpSp>
        <p:nvGrpSpPr>
          <p:cNvPr id="423" name="Google Shape;423;p18"/>
          <p:cNvGrpSpPr/>
          <p:nvPr/>
        </p:nvGrpSpPr>
        <p:grpSpPr>
          <a:xfrm>
            <a:off x="8347711" y="1875306"/>
            <a:ext cx="2261392" cy="3618228"/>
            <a:chOff x="144" y="107827"/>
            <a:chExt cx="2261392" cy="3618228"/>
          </a:xfrm>
        </p:grpSpPr>
        <p:sp>
          <p:nvSpPr>
            <p:cNvPr id="424" name="Google Shape;424;p18"/>
            <p:cNvSpPr/>
            <p:nvPr/>
          </p:nvSpPr>
          <p:spPr>
            <a:xfrm>
              <a:off x="144" y="107827"/>
              <a:ext cx="2261392" cy="565348"/>
            </a:xfrm>
            <a:prstGeom prst="roundRect">
              <a:avLst>
                <a:gd fmla="val 1000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8"/>
            <p:cNvSpPr txBox="1"/>
            <p:nvPr/>
          </p:nvSpPr>
          <p:spPr>
            <a:xfrm>
              <a:off x="16702" y="124385"/>
              <a:ext cx="2228276" cy="532232"/>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t/>
              </a:r>
              <a:endParaRPr sz="1800">
                <a:solidFill>
                  <a:schemeClr val="lt1"/>
                </a:solidFill>
                <a:latin typeface="Calibri"/>
                <a:ea typeface="Calibri"/>
                <a:cs typeface="Calibri"/>
                <a:sym typeface="Calibri"/>
              </a:endParaRPr>
            </a:p>
          </p:txBody>
        </p:sp>
        <p:sp>
          <p:nvSpPr>
            <p:cNvPr id="426" name="Google Shape;426;p18"/>
            <p:cNvSpPr/>
            <p:nvPr/>
          </p:nvSpPr>
          <p:spPr>
            <a:xfrm rot="5400000">
              <a:off x="1081372" y="722644"/>
              <a:ext cx="98935" cy="98935"/>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8"/>
            <p:cNvSpPr/>
            <p:nvPr/>
          </p:nvSpPr>
          <p:spPr>
            <a:xfrm>
              <a:off x="144" y="871047"/>
              <a:ext cx="2261392" cy="565348"/>
            </a:xfrm>
            <a:prstGeom prst="roundRect">
              <a:avLst>
                <a:gd fmla="val 10000" name="adj"/>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8"/>
            <p:cNvSpPr txBox="1"/>
            <p:nvPr/>
          </p:nvSpPr>
          <p:spPr>
            <a:xfrm>
              <a:off x="16702" y="887605"/>
              <a:ext cx="2228276" cy="532232"/>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lang="fr-FR" sz="1800">
                  <a:solidFill>
                    <a:schemeClr val="dk1"/>
                  </a:solidFill>
                  <a:latin typeface="Calibri"/>
                  <a:ea typeface="Calibri"/>
                  <a:cs typeface="Calibri"/>
                  <a:sym typeface="Calibri"/>
                </a:rPr>
                <a:t>Cross Validation Score</a:t>
              </a:r>
              <a:endParaRPr sz="1800">
                <a:solidFill>
                  <a:schemeClr val="dk1"/>
                </a:solidFill>
                <a:latin typeface="Calibri"/>
                <a:ea typeface="Calibri"/>
                <a:cs typeface="Calibri"/>
                <a:sym typeface="Calibri"/>
              </a:endParaRPr>
            </a:p>
          </p:txBody>
        </p:sp>
        <p:sp>
          <p:nvSpPr>
            <p:cNvPr id="429" name="Google Shape;429;p18"/>
            <p:cNvSpPr/>
            <p:nvPr/>
          </p:nvSpPr>
          <p:spPr>
            <a:xfrm rot="5400000">
              <a:off x="1081372" y="1485864"/>
              <a:ext cx="98935" cy="98935"/>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8"/>
            <p:cNvSpPr/>
            <p:nvPr/>
          </p:nvSpPr>
          <p:spPr>
            <a:xfrm>
              <a:off x="144" y="1634267"/>
              <a:ext cx="2261392" cy="565348"/>
            </a:xfrm>
            <a:prstGeom prst="roundRect">
              <a:avLst>
                <a:gd fmla="val 10000" name="adj"/>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8"/>
            <p:cNvSpPr txBox="1"/>
            <p:nvPr/>
          </p:nvSpPr>
          <p:spPr>
            <a:xfrm>
              <a:off x="16702" y="1650825"/>
              <a:ext cx="2228276" cy="532232"/>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lang="fr-FR" sz="1800">
                  <a:solidFill>
                    <a:schemeClr val="dk1"/>
                  </a:solidFill>
                  <a:latin typeface="Calibri"/>
                  <a:ea typeface="Calibri"/>
                  <a:cs typeface="Calibri"/>
                  <a:sym typeface="Calibri"/>
                </a:rPr>
                <a:t>Prediction accuracy</a:t>
              </a:r>
              <a:endParaRPr sz="1800">
                <a:solidFill>
                  <a:schemeClr val="dk1"/>
                </a:solidFill>
                <a:latin typeface="Calibri"/>
                <a:ea typeface="Calibri"/>
                <a:cs typeface="Calibri"/>
                <a:sym typeface="Calibri"/>
              </a:endParaRPr>
            </a:p>
          </p:txBody>
        </p:sp>
        <p:sp>
          <p:nvSpPr>
            <p:cNvPr id="432" name="Google Shape;432;p18"/>
            <p:cNvSpPr/>
            <p:nvPr/>
          </p:nvSpPr>
          <p:spPr>
            <a:xfrm rot="5400000">
              <a:off x="1081372" y="2249084"/>
              <a:ext cx="98935" cy="98935"/>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8"/>
            <p:cNvSpPr/>
            <p:nvPr/>
          </p:nvSpPr>
          <p:spPr>
            <a:xfrm>
              <a:off x="144" y="2397487"/>
              <a:ext cx="2261392" cy="565348"/>
            </a:xfrm>
            <a:prstGeom prst="roundRect">
              <a:avLst>
                <a:gd fmla="val 10000" name="adj"/>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8"/>
            <p:cNvSpPr txBox="1"/>
            <p:nvPr/>
          </p:nvSpPr>
          <p:spPr>
            <a:xfrm>
              <a:off x="16702" y="2414045"/>
              <a:ext cx="2228276" cy="532232"/>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lang="fr-FR" sz="1800">
                  <a:solidFill>
                    <a:schemeClr val="dk1"/>
                  </a:solidFill>
                  <a:latin typeface="Calibri"/>
                  <a:ea typeface="Calibri"/>
                  <a:cs typeface="Calibri"/>
                  <a:sym typeface="Calibri"/>
                </a:rPr>
                <a:t>Receiver operator Characteristic Curve</a:t>
              </a:r>
              <a:endParaRPr sz="1800">
                <a:solidFill>
                  <a:schemeClr val="dk1"/>
                </a:solidFill>
                <a:latin typeface="Calibri"/>
                <a:ea typeface="Calibri"/>
                <a:cs typeface="Calibri"/>
                <a:sym typeface="Calibri"/>
              </a:endParaRPr>
            </a:p>
          </p:txBody>
        </p:sp>
        <p:sp>
          <p:nvSpPr>
            <p:cNvPr id="435" name="Google Shape;435;p18"/>
            <p:cNvSpPr/>
            <p:nvPr/>
          </p:nvSpPr>
          <p:spPr>
            <a:xfrm rot="5400000">
              <a:off x="1081372" y="3012303"/>
              <a:ext cx="98935" cy="98935"/>
            </a:xfrm>
            <a:prstGeom prst="rightArrow">
              <a:avLst>
                <a:gd fmla="val 66700" name="adj1"/>
                <a:gd fmla="val 5000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8"/>
            <p:cNvSpPr/>
            <p:nvPr/>
          </p:nvSpPr>
          <p:spPr>
            <a:xfrm>
              <a:off x="144" y="3160707"/>
              <a:ext cx="2261392" cy="565348"/>
            </a:xfrm>
            <a:prstGeom prst="roundRect">
              <a:avLst>
                <a:gd fmla="val 10000" name="adj"/>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8"/>
            <p:cNvSpPr txBox="1"/>
            <p:nvPr/>
          </p:nvSpPr>
          <p:spPr>
            <a:xfrm>
              <a:off x="16702" y="3177265"/>
              <a:ext cx="2228276" cy="532232"/>
            </a:xfrm>
            <a:prstGeom prst="rect">
              <a:avLst/>
            </a:prstGeom>
            <a:noFill/>
            <a:ln>
              <a:noFill/>
            </a:ln>
          </p:spPr>
          <p:txBody>
            <a:bodyPr anchorCtr="0" anchor="ctr" bIns="22850" lIns="22850" spcFirstLastPara="1" rIns="22850" wrap="square" tIns="22850">
              <a:noAutofit/>
            </a:bodyPr>
            <a:lstStyle/>
            <a:p>
              <a:pPr indent="0" lvl="0" marL="0" marR="0" rtl="0" algn="ctr">
                <a:lnSpc>
                  <a:spcPct val="90000"/>
                </a:lnSpc>
                <a:spcBef>
                  <a:spcPts val="0"/>
                </a:spcBef>
                <a:spcAft>
                  <a:spcPts val="0"/>
                </a:spcAft>
                <a:buClr>
                  <a:schemeClr val="dk1"/>
                </a:buClr>
                <a:buSzPts val="1800"/>
                <a:buFont typeface="Calibri"/>
                <a:buNone/>
              </a:pPr>
              <a:r>
                <a:rPr lang="fr-FR" sz="1800">
                  <a:solidFill>
                    <a:schemeClr val="dk1"/>
                  </a:solidFill>
                  <a:latin typeface="Calibri"/>
                  <a:ea typeface="Calibri"/>
                  <a:cs typeface="Calibri"/>
                  <a:sym typeface="Calibri"/>
                </a:rPr>
                <a:t>Area Under Curve</a:t>
              </a:r>
              <a:endParaRPr sz="1800">
                <a:solidFill>
                  <a:schemeClr val="dk1"/>
                </a:solidFill>
                <a:latin typeface="Calibri"/>
                <a:ea typeface="Calibri"/>
                <a:cs typeface="Calibri"/>
                <a:sym typeface="Calibri"/>
              </a:endParaRPr>
            </a:p>
          </p:txBody>
        </p:sp>
      </p:grpSp>
      <p:cxnSp>
        <p:nvCxnSpPr>
          <p:cNvPr id="438" name="Google Shape;438;p18"/>
          <p:cNvCxnSpPr/>
          <p:nvPr/>
        </p:nvCxnSpPr>
        <p:spPr>
          <a:xfrm flipH="1" rot="10800000">
            <a:off x="3454564" y="2327564"/>
            <a:ext cx="1300316" cy="266007"/>
          </a:xfrm>
          <a:prstGeom prst="straightConnector1">
            <a:avLst/>
          </a:prstGeom>
          <a:noFill/>
          <a:ln cap="flat" cmpd="sng" w="9525">
            <a:solidFill>
              <a:schemeClr val="accent1"/>
            </a:solidFill>
            <a:prstDash val="solid"/>
            <a:miter lim="800000"/>
            <a:headEnd len="sm" w="sm" type="none"/>
            <a:tailEnd len="med" w="med" type="triangle"/>
          </a:ln>
        </p:spPr>
      </p:cxnSp>
      <p:cxnSp>
        <p:nvCxnSpPr>
          <p:cNvPr id="439" name="Google Shape;439;p18"/>
          <p:cNvCxnSpPr/>
          <p:nvPr/>
        </p:nvCxnSpPr>
        <p:spPr>
          <a:xfrm>
            <a:off x="3454564" y="2593571"/>
            <a:ext cx="1300316" cy="527394"/>
          </a:xfrm>
          <a:prstGeom prst="straightConnector1">
            <a:avLst/>
          </a:prstGeom>
          <a:noFill/>
          <a:ln cap="flat" cmpd="sng" w="9525">
            <a:solidFill>
              <a:schemeClr val="accent1"/>
            </a:solidFill>
            <a:prstDash val="solid"/>
            <a:miter lim="800000"/>
            <a:headEnd len="sm" w="sm" type="none"/>
            <a:tailEnd len="med" w="med" type="triangle"/>
          </a:ln>
        </p:spPr>
      </p:cxnSp>
      <p:cxnSp>
        <p:nvCxnSpPr>
          <p:cNvPr id="440" name="Google Shape;440;p18"/>
          <p:cNvCxnSpPr/>
          <p:nvPr/>
        </p:nvCxnSpPr>
        <p:spPr>
          <a:xfrm>
            <a:off x="3454564" y="2593571"/>
            <a:ext cx="1300316" cy="1429789"/>
          </a:xfrm>
          <a:prstGeom prst="straightConnector1">
            <a:avLst/>
          </a:prstGeom>
          <a:noFill/>
          <a:ln cap="flat" cmpd="sng" w="9525">
            <a:solidFill>
              <a:schemeClr val="accent1"/>
            </a:solidFill>
            <a:prstDash val="solid"/>
            <a:miter lim="800000"/>
            <a:headEnd len="sm" w="sm" type="none"/>
            <a:tailEnd len="med" w="med" type="triangle"/>
          </a:ln>
        </p:spPr>
      </p:cxnSp>
      <p:cxnSp>
        <p:nvCxnSpPr>
          <p:cNvPr id="441" name="Google Shape;441;p18"/>
          <p:cNvCxnSpPr/>
          <p:nvPr/>
        </p:nvCxnSpPr>
        <p:spPr>
          <a:xfrm>
            <a:off x="3454564" y="2593571"/>
            <a:ext cx="1300316" cy="2113074"/>
          </a:xfrm>
          <a:prstGeom prst="straightConnector1">
            <a:avLst/>
          </a:prstGeom>
          <a:noFill/>
          <a:ln cap="flat" cmpd="sng" w="9525">
            <a:solidFill>
              <a:schemeClr val="accent1"/>
            </a:solidFill>
            <a:prstDash val="solid"/>
            <a:miter lim="800000"/>
            <a:headEnd len="sm" w="sm" type="none"/>
            <a:tailEnd len="med" w="med" type="triangle"/>
          </a:ln>
        </p:spPr>
      </p:cxnSp>
      <p:cxnSp>
        <p:nvCxnSpPr>
          <p:cNvPr id="442" name="Google Shape;442;p18"/>
          <p:cNvCxnSpPr/>
          <p:nvPr/>
        </p:nvCxnSpPr>
        <p:spPr>
          <a:xfrm>
            <a:off x="3454564" y="2593571"/>
            <a:ext cx="1300316" cy="3007792"/>
          </a:xfrm>
          <a:prstGeom prst="straightConnector1">
            <a:avLst/>
          </a:prstGeom>
          <a:noFill/>
          <a:ln cap="flat" cmpd="sng" w="9525">
            <a:solidFill>
              <a:schemeClr val="accent1"/>
            </a:solidFill>
            <a:prstDash val="solid"/>
            <a:miter lim="800000"/>
            <a:headEnd len="sm" w="sm" type="none"/>
            <a:tailEnd len="med" w="med" type="triangle"/>
          </a:ln>
        </p:spPr>
      </p:cxnSp>
      <p:cxnSp>
        <p:nvCxnSpPr>
          <p:cNvPr id="443" name="Google Shape;443;p18"/>
          <p:cNvCxnSpPr/>
          <p:nvPr/>
        </p:nvCxnSpPr>
        <p:spPr>
          <a:xfrm>
            <a:off x="3454564" y="2611146"/>
            <a:ext cx="1261284" cy="3799683"/>
          </a:xfrm>
          <a:prstGeom prst="straightConnector1">
            <a:avLst/>
          </a:prstGeom>
          <a:noFill/>
          <a:ln cap="flat" cmpd="sng" w="9525">
            <a:solidFill>
              <a:schemeClr val="accent1"/>
            </a:solidFill>
            <a:prstDash val="solid"/>
            <a:miter lim="800000"/>
            <a:headEnd len="sm" w="sm" type="none"/>
            <a:tailEnd len="med" w="med" type="triangle"/>
          </a:ln>
        </p:spPr>
      </p:cxnSp>
      <p:cxnSp>
        <p:nvCxnSpPr>
          <p:cNvPr id="444" name="Google Shape;444;p18"/>
          <p:cNvCxnSpPr/>
          <p:nvPr/>
        </p:nvCxnSpPr>
        <p:spPr>
          <a:xfrm flipH="1" rot="10800000">
            <a:off x="3454564" y="3138540"/>
            <a:ext cx="1261284" cy="266008"/>
          </a:xfrm>
          <a:prstGeom prst="straightConnector1">
            <a:avLst/>
          </a:prstGeom>
          <a:noFill/>
          <a:ln cap="flat" cmpd="sng" w="9525">
            <a:solidFill>
              <a:schemeClr val="accent1"/>
            </a:solidFill>
            <a:prstDash val="solid"/>
            <a:miter lim="800000"/>
            <a:headEnd len="sm" w="sm" type="none"/>
            <a:tailEnd len="med" w="med" type="triangle"/>
          </a:ln>
        </p:spPr>
      </p:cxnSp>
      <p:cxnSp>
        <p:nvCxnSpPr>
          <p:cNvPr id="445" name="Google Shape;445;p18"/>
          <p:cNvCxnSpPr/>
          <p:nvPr/>
        </p:nvCxnSpPr>
        <p:spPr>
          <a:xfrm>
            <a:off x="3454564" y="3404547"/>
            <a:ext cx="1300316" cy="527394"/>
          </a:xfrm>
          <a:prstGeom prst="straightConnector1">
            <a:avLst/>
          </a:prstGeom>
          <a:noFill/>
          <a:ln cap="flat" cmpd="sng" w="9525">
            <a:solidFill>
              <a:schemeClr val="accent1"/>
            </a:solidFill>
            <a:prstDash val="solid"/>
            <a:miter lim="800000"/>
            <a:headEnd len="sm" w="sm" type="none"/>
            <a:tailEnd len="med" w="med" type="triangle"/>
          </a:ln>
        </p:spPr>
      </p:cxnSp>
      <p:cxnSp>
        <p:nvCxnSpPr>
          <p:cNvPr id="446" name="Google Shape;446;p18"/>
          <p:cNvCxnSpPr/>
          <p:nvPr/>
        </p:nvCxnSpPr>
        <p:spPr>
          <a:xfrm>
            <a:off x="3454564" y="3404547"/>
            <a:ext cx="1300316" cy="1429789"/>
          </a:xfrm>
          <a:prstGeom prst="straightConnector1">
            <a:avLst/>
          </a:prstGeom>
          <a:noFill/>
          <a:ln cap="flat" cmpd="sng" w="9525">
            <a:solidFill>
              <a:schemeClr val="accent1"/>
            </a:solidFill>
            <a:prstDash val="solid"/>
            <a:miter lim="800000"/>
            <a:headEnd len="sm" w="sm" type="none"/>
            <a:tailEnd len="med" w="med" type="triangle"/>
          </a:ln>
        </p:spPr>
      </p:cxnSp>
      <p:cxnSp>
        <p:nvCxnSpPr>
          <p:cNvPr id="447" name="Google Shape;447;p18"/>
          <p:cNvCxnSpPr/>
          <p:nvPr/>
        </p:nvCxnSpPr>
        <p:spPr>
          <a:xfrm>
            <a:off x="3454564" y="3404547"/>
            <a:ext cx="1300316" cy="2113074"/>
          </a:xfrm>
          <a:prstGeom prst="straightConnector1">
            <a:avLst/>
          </a:prstGeom>
          <a:noFill/>
          <a:ln cap="flat" cmpd="sng" w="9525">
            <a:solidFill>
              <a:schemeClr val="accent1"/>
            </a:solidFill>
            <a:prstDash val="solid"/>
            <a:miter lim="800000"/>
            <a:headEnd len="sm" w="sm" type="none"/>
            <a:tailEnd len="med" w="med" type="triangle"/>
          </a:ln>
        </p:spPr>
      </p:cxnSp>
      <p:cxnSp>
        <p:nvCxnSpPr>
          <p:cNvPr id="448" name="Google Shape;448;p18"/>
          <p:cNvCxnSpPr/>
          <p:nvPr/>
        </p:nvCxnSpPr>
        <p:spPr>
          <a:xfrm>
            <a:off x="3454564" y="3404547"/>
            <a:ext cx="1300316" cy="3007792"/>
          </a:xfrm>
          <a:prstGeom prst="straightConnector1">
            <a:avLst/>
          </a:prstGeom>
          <a:noFill/>
          <a:ln cap="flat" cmpd="sng" w="9525">
            <a:solidFill>
              <a:schemeClr val="accent1"/>
            </a:solidFill>
            <a:prstDash val="solid"/>
            <a:miter lim="800000"/>
            <a:headEnd len="sm" w="sm" type="none"/>
            <a:tailEnd len="med" w="med" type="triangle"/>
          </a:ln>
        </p:spPr>
      </p:cxnSp>
      <p:cxnSp>
        <p:nvCxnSpPr>
          <p:cNvPr id="449" name="Google Shape;449;p18"/>
          <p:cNvCxnSpPr/>
          <p:nvPr/>
        </p:nvCxnSpPr>
        <p:spPr>
          <a:xfrm flipH="1" rot="10800000">
            <a:off x="3454564" y="2382081"/>
            <a:ext cx="1261284" cy="1040041"/>
          </a:xfrm>
          <a:prstGeom prst="straightConnector1">
            <a:avLst/>
          </a:prstGeom>
          <a:noFill/>
          <a:ln cap="flat" cmpd="sng" w="9525">
            <a:solidFill>
              <a:schemeClr val="accent1"/>
            </a:solidFill>
            <a:prstDash val="solid"/>
            <a:miter lim="800000"/>
            <a:headEnd len="sm" w="sm" type="none"/>
            <a:tailEnd len="med" w="med" type="triangle"/>
          </a:ln>
        </p:spPr>
      </p:cxnSp>
      <p:cxnSp>
        <p:nvCxnSpPr>
          <p:cNvPr id="450" name="Google Shape;450;p18"/>
          <p:cNvCxnSpPr/>
          <p:nvPr/>
        </p:nvCxnSpPr>
        <p:spPr>
          <a:xfrm flipH="1" rot="10800000">
            <a:off x="3487076" y="3894999"/>
            <a:ext cx="1261284" cy="266008"/>
          </a:xfrm>
          <a:prstGeom prst="straightConnector1">
            <a:avLst/>
          </a:prstGeom>
          <a:noFill/>
          <a:ln cap="flat" cmpd="sng" w="9525">
            <a:solidFill>
              <a:schemeClr val="accent1"/>
            </a:solidFill>
            <a:prstDash val="solid"/>
            <a:miter lim="800000"/>
            <a:headEnd len="sm" w="sm" type="none"/>
            <a:tailEnd len="med" w="med" type="triangle"/>
          </a:ln>
        </p:spPr>
      </p:cxnSp>
      <p:cxnSp>
        <p:nvCxnSpPr>
          <p:cNvPr id="451" name="Google Shape;451;p18"/>
          <p:cNvCxnSpPr/>
          <p:nvPr/>
        </p:nvCxnSpPr>
        <p:spPr>
          <a:xfrm>
            <a:off x="3487076" y="4161006"/>
            <a:ext cx="1300316" cy="527394"/>
          </a:xfrm>
          <a:prstGeom prst="straightConnector1">
            <a:avLst/>
          </a:prstGeom>
          <a:noFill/>
          <a:ln cap="flat" cmpd="sng" w="9525">
            <a:solidFill>
              <a:schemeClr val="accent1"/>
            </a:solidFill>
            <a:prstDash val="solid"/>
            <a:miter lim="800000"/>
            <a:headEnd len="sm" w="sm" type="none"/>
            <a:tailEnd len="med" w="med" type="triangle"/>
          </a:ln>
        </p:spPr>
      </p:cxnSp>
      <p:cxnSp>
        <p:nvCxnSpPr>
          <p:cNvPr id="452" name="Google Shape;452;p18"/>
          <p:cNvCxnSpPr/>
          <p:nvPr/>
        </p:nvCxnSpPr>
        <p:spPr>
          <a:xfrm>
            <a:off x="3487076" y="4161006"/>
            <a:ext cx="1300316" cy="1429789"/>
          </a:xfrm>
          <a:prstGeom prst="straightConnector1">
            <a:avLst/>
          </a:prstGeom>
          <a:noFill/>
          <a:ln cap="flat" cmpd="sng" w="9525">
            <a:solidFill>
              <a:schemeClr val="accent1"/>
            </a:solidFill>
            <a:prstDash val="solid"/>
            <a:miter lim="800000"/>
            <a:headEnd len="sm" w="sm" type="none"/>
            <a:tailEnd len="med" w="med" type="triangle"/>
          </a:ln>
        </p:spPr>
      </p:cxnSp>
      <p:cxnSp>
        <p:nvCxnSpPr>
          <p:cNvPr id="453" name="Google Shape;453;p18"/>
          <p:cNvCxnSpPr/>
          <p:nvPr/>
        </p:nvCxnSpPr>
        <p:spPr>
          <a:xfrm>
            <a:off x="3487076" y="4161006"/>
            <a:ext cx="1300316" cy="2113074"/>
          </a:xfrm>
          <a:prstGeom prst="straightConnector1">
            <a:avLst/>
          </a:prstGeom>
          <a:noFill/>
          <a:ln cap="flat" cmpd="sng" w="9525">
            <a:solidFill>
              <a:schemeClr val="accent1"/>
            </a:solidFill>
            <a:prstDash val="solid"/>
            <a:miter lim="800000"/>
            <a:headEnd len="sm" w="sm" type="none"/>
            <a:tailEnd len="med" w="med" type="triangle"/>
          </a:ln>
        </p:spPr>
      </p:cxnSp>
      <p:cxnSp>
        <p:nvCxnSpPr>
          <p:cNvPr id="454" name="Google Shape;454;p18"/>
          <p:cNvCxnSpPr/>
          <p:nvPr/>
        </p:nvCxnSpPr>
        <p:spPr>
          <a:xfrm flipH="1" rot="10800000">
            <a:off x="3487076" y="2412964"/>
            <a:ext cx="1228772" cy="1748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55" name="Google Shape;455;p18"/>
          <p:cNvCxnSpPr/>
          <p:nvPr/>
        </p:nvCxnSpPr>
        <p:spPr>
          <a:xfrm flipH="1" rot="10800000">
            <a:off x="3487076" y="3138540"/>
            <a:ext cx="1261284" cy="1040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56" name="Google Shape;456;p18"/>
          <p:cNvCxnSpPr/>
          <p:nvPr/>
        </p:nvCxnSpPr>
        <p:spPr>
          <a:xfrm flipH="1" rot="10800000">
            <a:off x="3479981" y="4653943"/>
            <a:ext cx="1261284" cy="266008"/>
          </a:xfrm>
          <a:prstGeom prst="straightConnector1">
            <a:avLst/>
          </a:prstGeom>
          <a:noFill/>
          <a:ln cap="flat" cmpd="sng" w="9525">
            <a:solidFill>
              <a:schemeClr val="accent1"/>
            </a:solidFill>
            <a:prstDash val="solid"/>
            <a:miter lim="800000"/>
            <a:headEnd len="sm" w="sm" type="none"/>
            <a:tailEnd len="med" w="med" type="triangle"/>
          </a:ln>
        </p:spPr>
      </p:cxnSp>
      <p:cxnSp>
        <p:nvCxnSpPr>
          <p:cNvPr id="457" name="Google Shape;457;p18"/>
          <p:cNvCxnSpPr/>
          <p:nvPr/>
        </p:nvCxnSpPr>
        <p:spPr>
          <a:xfrm>
            <a:off x="3479981" y="4919950"/>
            <a:ext cx="1300316" cy="527394"/>
          </a:xfrm>
          <a:prstGeom prst="straightConnector1">
            <a:avLst/>
          </a:prstGeom>
          <a:noFill/>
          <a:ln cap="flat" cmpd="sng" w="9525">
            <a:solidFill>
              <a:schemeClr val="accent1"/>
            </a:solidFill>
            <a:prstDash val="solid"/>
            <a:miter lim="800000"/>
            <a:headEnd len="sm" w="sm" type="none"/>
            <a:tailEnd len="med" w="med" type="triangle"/>
          </a:ln>
        </p:spPr>
      </p:cxnSp>
      <p:cxnSp>
        <p:nvCxnSpPr>
          <p:cNvPr id="458" name="Google Shape;458;p18"/>
          <p:cNvCxnSpPr/>
          <p:nvPr/>
        </p:nvCxnSpPr>
        <p:spPr>
          <a:xfrm>
            <a:off x="3479981" y="4919950"/>
            <a:ext cx="1300316" cy="1429789"/>
          </a:xfrm>
          <a:prstGeom prst="straightConnector1">
            <a:avLst/>
          </a:prstGeom>
          <a:noFill/>
          <a:ln cap="flat" cmpd="sng" w="9525">
            <a:solidFill>
              <a:schemeClr val="accent1"/>
            </a:solidFill>
            <a:prstDash val="solid"/>
            <a:miter lim="800000"/>
            <a:headEnd len="sm" w="sm" type="none"/>
            <a:tailEnd len="med" w="med" type="triangle"/>
          </a:ln>
        </p:spPr>
      </p:cxnSp>
      <p:cxnSp>
        <p:nvCxnSpPr>
          <p:cNvPr id="459" name="Google Shape;459;p18"/>
          <p:cNvCxnSpPr/>
          <p:nvPr/>
        </p:nvCxnSpPr>
        <p:spPr>
          <a:xfrm flipH="1" rot="10800000">
            <a:off x="3479981" y="2411454"/>
            <a:ext cx="1235867" cy="2508496"/>
          </a:xfrm>
          <a:prstGeom prst="straightConnector1">
            <a:avLst/>
          </a:prstGeom>
          <a:noFill/>
          <a:ln cap="flat" cmpd="sng" w="9525">
            <a:solidFill>
              <a:schemeClr val="accent1"/>
            </a:solidFill>
            <a:prstDash val="solid"/>
            <a:miter lim="800000"/>
            <a:headEnd len="sm" w="sm" type="none"/>
            <a:tailEnd len="med" w="med" type="triangle"/>
          </a:ln>
        </p:spPr>
      </p:cxnSp>
      <p:cxnSp>
        <p:nvCxnSpPr>
          <p:cNvPr id="460" name="Google Shape;460;p18"/>
          <p:cNvCxnSpPr/>
          <p:nvPr/>
        </p:nvCxnSpPr>
        <p:spPr>
          <a:xfrm flipH="1" rot="10800000">
            <a:off x="3479981" y="3171908"/>
            <a:ext cx="1228772" cy="1748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61" name="Google Shape;461;p18"/>
          <p:cNvCxnSpPr/>
          <p:nvPr/>
        </p:nvCxnSpPr>
        <p:spPr>
          <a:xfrm flipH="1" rot="10800000">
            <a:off x="3479981" y="3897484"/>
            <a:ext cx="1261284" cy="1040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62" name="Google Shape;462;p18"/>
          <p:cNvCxnSpPr/>
          <p:nvPr/>
        </p:nvCxnSpPr>
        <p:spPr>
          <a:xfrm flipH="1" rot="10800000">
            <a:off x="3506592" y="5363957"/>
            <a:ext cx="1261284" cy="266008"/>
          </a:xfrm>
          <a:prstGeom prst="straightConnector1">
            <a:avLst/>
          </a:prstGeom>
          <a:noFill/>
          <a:ln cap="flat" cmpd="sng" w="9525">
            <a:solidFill>
              <a:schemeClr val="accent1"/>
            </a:solidFill>
            <a:prstDash val="solid"/>
            <a:miter lim="800000"/>
            <a:headEnd len="sm" w="sm" type="none"/>
            <a:tailEnd len="med" w="med" type="triangle"/>
          </a:ln>
        </p:spPr>
      </p:cxnSp>
      <p:cxnSp>
        <p:nvCxnSpPr>
          <p:cNvPr id="463" name="Google Shape;463;p18"/>
          <p:cNvCxnSpPr/>
          <p:nvPr/>
        </p:nvCxnSpPr>
        <p:spPr>
          <a:xfrm>
            <a:off x="3506592" y="5629964"/>
            <a:ext cx="1300316" cy="527394"/>
          </a:xfrm>
          <a:prstGeom prst="straightConnector1">
            <a:avLst/>
          </a:prstGeom>
          <a:noFill/>
          <a:ln cap="flat" cmpd="sng" w="9525">
            <a:solidFill>
              <a:schemeClr val="accent1"/>
            </a:solidFill>
            <a:prstDash val="solid"/>
            <a:miter lim="800000"/>
            <a:headEnd len="sm" w="sm" type="none"/>
            <a:tailEnd len="med" w="med" type="triangle"/>
          </a:ln>
        </p:spPr>
      </p:cxnSp>
      <p:cxnSp>
        <p:nvCxnSpPr>
          <p:cNvPr id="464" name="Google Shape;464;p18"/>
          <p:cNvCxnSpPr/>
          <p:nvPr/>
        </p:nvCxnSpPr>
        <p:spPr>
          <a:xfrm flipH="1" rot="10800000">
            <a:off x="3506592" y="2390576"/>
            <a:ext cx="1202161" cy="3239388"/>
          </a:xfrm>
          <a:prstGeom prst="straightConnector1">
            <a:avLst/>
          </a:prstGeom>
          <a:noFill/>
          <a:ln cap="flat" cmpd="sng" w="9525">
            <a:solidFill>
              <a:schemeClr val="accent1"/>
            </a:solidFill>
            <a:prstDash val="solid"/>
            <a:miter lim="800000"/>
            <a:headEnd len="sm" w="sm" type="none"/>
            <a:tailEnd len="med" w="med" type="triangle"/>
          </a:ln>
        </p:spPr>
      </p:cxnSp>
      <p:cxnSp>
        <p:nvCxnSpPr>
          <p:cNvPr id="465" name="Google Shape;465;p18"/>
          <p:cNvCxnSpPr/>
          <p:nvPr/>
        </p:nvCxnSpPr>
        <p:spPr>
          <a:xfrm flipH="1" rot="10800000">
            <a:off x="3506592" y="3121468"/>
            <a:ext cx="1235867" cy="2508496"/>
          </a:xfrm>
          <a:prstGeom prst="straightConnector1">
            <a:avLst/>
          </a:prstGeom>
          <a:noFill/>
          <a:ln cap="flat" cmpd="sng" w="9525">
            <a:solidFill>
              <a:schemeClr val="accent1"/>
            </a:solidFill>
            <a:prstDash val="solid"/>
            <a:miter lim="800000"/>
            <a:headEnd len="sm" w="sm" type="none"/>
            <a:tailEnd len="med" w="med" type="triangle"/>
          </a:ln>
        </p:spPr>
      </p:cxnSp>
      <p:cxnSp>
        <p:nvCxnSpPr>
          <p:cNvPr id="466" name="Google Shape;466;p18"/>
          <p:cNvCxnSpPr/>
          <p:nvPr/>
        </p:nvCxnSpPr>
        <p:spPr>
          <a:xfrm flipH="1" rot="10800000">
            <a:off x="3506592" y="3881922"/>
            <a:ext cx="1228772" cy="1748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67" name="Google Shape;467;p18"/>
          <p:cNvCxnSpPr/>
          <p:nvPr/>
        </p:nvCxnSpPr>
        <p:spPr>
          <a:xfrm flipH="1" rot="10800000">
            <a:off x="3506592" y="4607498"/>
            <a:ext cx="1261284" cy="1040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68" name="Google Shape;468;p18"/>
          <p:cNvCxnSpPr/>
          <p:nvPr/>
        </p:nvCxnSpPr>
        <p:spPr>
          <a:xfrm flipH="1" rot="10800000">
            <a:off x="7047251" y="2889565"/>
            <a:ext cx="1274899" cy="3384516"/>
          </a:xfrm>
          <a:prstGeom prst="straightConnector1">
            <a:avLst/>
          </a:prstGeom>
          <a:noFill/>
          <a:ln cap="flat" cmpd="sng" w="9525">
            <a:solidFill>
              <a:schemeClr val="accent1"/>
            </a:solidFill>
            <a:prstDash val="solid"/>
            <a:miter lim="800000"/>
            <a:headEnd len="sm" w="sm" type="none"/>
            <a:tailEnd len="med" w="med" type="triangle"/>
          </a:ln>
        </p:spPr>
      </p:cxnSp>
      <p:cxnSp>
        <p:nvCxnSpPr>
          <p:cNvPr id="469" name="Google Shape;469;p18"/>
          <p:cNvCxnSpPr/>
          <p:nvPr/>
        </p:nvCxnSpPr>
        <p:spPr>
          <a:xfrm flipH="1" rot="10800000">
            <a:off x="7047251" y="3765584"/>
            <a:ext cx="1235867" cy="2508496"/>
          </a:xfrm>
          <a:prstGeom prst="straightConnector1">
            <a:avLst/>
          </a:prstGeom>
          <a:noFill/>
          <a:ln cap="flat" cmpd="sng" w="9525">
            <a:solidFill>
              <a:schemeClr val="accent1"/>
            </a:solidFill>
            <a:prstDash val="solid"/>
            <a:miter lim="800000"/>
            <a:headEnd len="sm" w="sm" type="none"/>
            <a:tailEnd len="med" w="med" type="triangle"/>
          </a:ln>
        </p:spPr>
      </p:cxnSp>
      <p:cxnSp>
        <p:nvCxnSpPr>
          <p:cNvPr id="470" name="Google Shape;470;p18"/>
          <p:cNvCxnSpPr/>
          <p:nvPr/>
        </p:nvCxnSpPr>
        <p:spPr>
          <a:xfrm flipH="1" rot="10800000">
            <a:off x="7047251" y="4526038"/>
            <a:ext cx="1228772" cy="1748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71" name="Google Shape;471;p18"/>
          <p:cNvCxnSpPr/>
          <p:nvPr/>
        </p:nvCxnSpPr>
        <p:spPr>
          <a:xfrm flipH="1" rot="10800000">
            <a:off x="7047251" y="5251614"/>
            <a:ext cx="1261284" cy="1040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72" name="Google Shape;472;p18"/>
          <p:cNvCxnSpPr/>
          <p:nvPr/>
        </p:nvCxnSpPr>
        <p:spPr>
          <a:xfrm flipH="1" rot="10800000">
            <a:off x="7064196" y="5251614"/>
            <a:ext cx="1250859" cy="308663"/>
          </a:xfrm>
          <a:prstGeom prst="straightConnector1">
            <a:avLst/>
          </a:prstGeom>
          <a:noFill/>
          <a:ln cap="flat" cmpd="sng" w="9525">
            <a:solidFill>
              <a:schemeClr val="accent1"/>
            </a:solidFill>
            <a:prstDash val="solid"/>
            <a:miter lim="800000"/>
            <a:headEnd len="sm" w="sm" type="none"/>
            <a:tailEnd len="med" w="med" type="triangle"/>
          </a:ln>
        </p:spPr>
      </p:cxnSp>
      <p:cxnSp>
        <p:nvCxnSpPr>
          <p:cNvPr id="473" name="Google Shape;473;p18"/>
          <p:cNvCxnSpPr/>
          <p:nvPr/>
        </p:nvCxnSpPr>
        <p:spPr>
          <a:xfrm flipH="1" rot="10800000">
            <a:off x="7064196" y="3051780"/>
            <a:ext cx="1235867" cy="2508496"/>
          </a:xfrm>
          <a:prstGeom prst="straightConnector1">
            <a:avLst/>
          </a:prstGeom>
          <a:noFill/>
          <a:ln cap="flat" cmpd="sng" w="9525">
            <a:solidFill>
              <a:schemeClr val="accent1"/>
            </a:solidFill>
            <a:prstDash val="solid"/>
            <a:miter lim="800000"/>
            <a:headEnd len="sm" w="sm" type="none"/>
            <a:tailEnd len="med" w="med" type="triangle"/>
          </a:ln>
        </p:spPr>
      </p:cxnSp>
      <p:cxnSp>
        <p:nvCxnSpPr>
          <p:cNvPr id="474" name="Google Shape;474;p18"/>
          <p:cNvCxnSpPr/>
          <p:nvPr/>
        </p:nvCxnSpPr>
        <p:spPr>
          <a:xfrm flipH="1" rot="10800000">
            <a:off x="7064196" y="3812234"/>
            <a:ext cx="1228772" cy="1748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75" name="Google Shape;475;p18"/>
          <p:cNvCxnSpPr/>
          <p:nvPr/>
        </p:nvCxnSpPr>
        <p:spPr>
          <a:xfrm flipH="1" rot="10800000">
            <a:off x="7064196" y="4537810"/>
            <a:ext cx="1261284" cy="1040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76" name="Google Shape;476;p18"/>
          <p:cNvCxnSpPr/>
          <p:nvPr/>
        </p:nvCxnSpPr>
        <p:spPr>
          <a:xfrm flipH="1" rot="10800000">
            <a:off x="7083429" y="4428328"/>
            <a:ext cx="1250859" cy="308664"/>
          </a:xfrm>
          <a:prstGeom prst="straightConnector1">
            <a:avLst/>
          </a:prstGeom>
          <a:noFill/>
          <a:ln cap="flat" cmpd="sng" w="9525">
            <a:solidFill>
              <a:schemeClr val="accent1"/>
            </a:solidFill>
            <a:prstDash val="solid"/>
            <a:miter lim="800000"/>
            <a:headEnd len="sm" w="sm" type="none"/>
            <a:tailEnd len="med" w="med" type="triangle"/>
          </a:ln>
        </p:spPr>
      </p:cxnSp>
      <p:cxnSp>
        <p:nvCxnSpPr>
          <p:cNvPr id="477" name="Google Shape;477;p18"/>
          <p:cNvCxnSpPr/>
          <p:nvPr/>
        </p:nvCxnSpPr>
        <p:spPr>
          <a:xfrm>
            <a:off x="7083429" y="4736990"/>
            <a:ext cx="1192594" cy="514623"/>
          </a:xfrm>
          <a:prstGeom prst="straightConnector1">
            <a:avLst/>
          </a:prstGeom>
          <a:noFill/>
          <a:ln cap="flat" cmpd="sng" w="9525">
            <a:solidFill>
              <a:schemeClr val="accent1"/>
            </a:solidFill>
            <a:prstDash val="solid"/>
            <a:miter lim="800000"/>
            <a:headEnd len="sm" w="sm" type="none"/>
            <a:tailEnd len="med" w="med" type="triangle"/>
          </a:ln>
        </p:spPr>
      </p:cxnSp>
      <p:cxnSp>
        <p:nvCxnSpPr>
          <p:cNvPr id="478" name="Google Shape;478;p18"/>
          <p:cNvCxnSpPr/>
          <p:nvPr/>
        </p:nvCxnSpPr>
        <p:spPr>
          <a:xfrm flipH="1" rot="10800000">
            <a:off x="7083429" y="2988948"/>
            <a:ext cx="1228772" cy="1748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79" name="Google Shape;479;p18"/>
          <p:cNvCxnSpPr/>
          <p:nvPr/>
        </p:nvCxnSpPr>
        <p:spPr>
          <a:xfrm flipH="1" rot="10800000">
            <a:off x="7083429" y="3714524"/>
            <a:ext cx="1261284" cy="1040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80" name="Google Shape;480;p18"/>
          <p:cNvCxnSpPr/>
          <p:nvPr/>
        </p:nvCxnSpPr>
        <p:spPr>
          <a:xfrm flipH="1" rot="10800000">
            <a:off x="7084168" y="3632022"/>
            <a:ext cx="1250859" cy="308664"/>
          </a:xfrm>
          <a:prstGeom prst="straightConnector1">
            <a:avLst/>
          </a:prstGeom>
          <a:noFill/>
          <a:ln cap="flat" cmpd="sng" w="9525">
            <a:solidFill>
              <a:schemeClr val="accent1"/>
            </a:solidFill>
            <a:prstDash val="solid"/>
            <a:miter lim="800000"/>
            <a:headEnd len="sm" w="sm" type="none"/>
            <a:tailEnd len="med" w="med" type="triangle"/>
          </a:ln>
        </p:spPr>
      </p:cxnSp>
      <p:cxnSp>
        <p:nvCxnSpPr>
          <p:cNvPr id="481" name="Google Shape;481;p18"/>
          <p:cNvCxnSpPr/>
          <p:nvPr/>
        </p:nvCxnSpPr>
        <p:spPr>
          <a:xfrm>
            <a:off x="7084168" y="3940684"/>
            <a:ext cx="1192594" cy="514623"/>
          </a:xfrm>
          <a:prstGeom prst="straightConnector1">
            <a:avLst/>
          </a:prstGeom>
          <a:noFill/>
          <a:ln cap="flat" cmpd="sng" w="9525">
            <a:solidFill>
              <a:schemeClr val="accent1"/>
            </a:solidFill>
            <a:prstDash val="solid"/>
            <a:miter lim="800000"/>
            <a:headEnd len="sm" w="sm" type="none"/>
            <a:tailEnd len="med" w="med" type="triangle"/>
          </a:ln>
        </p:spPr>
      </p:cxnSp>
      <p:cxnSp>
        <p:nvCxnSpPr>
          <p:cNvPr id="482" name="Google Shape;482;p18"/>
          <p:cNvCxnSpPr/>
          <p:nvPr/>
        </p:nvCxnSpPr>
        <p:spPr>
          <a:xfrm>
            <a:off x="7084168" y="3940684"/>
            <a:ext cx="1260069" cy="1357579"/>
          </a:xfrm>
          <a:prstGeom prst="straightConnector1">
            <a:avLst/>
          </a:prstGeom>
          <a:noFill/>
          <a:ln cap="flat" cmpd="sng" w="9525">
            <a:solidFill>
              <a:schemeClr val="accent1"/>
            </a:solidFill>
            <a:prstDash val="solid"/>
            <a:miter lim="800000"/>
            <a:headEnd len="sm" w="sm" type="none"/>
            <a:tailEnd len="med" w="med" type="triangle"/>
          </a:ln>
        </p:spPr>
      </p:cxnSp>
      <p:cxnSp>
        <p:nvCxnSpPr>
          <p:cNvPr id="483" name="Google Shape;483;p18"/>
          <p:cNvCxnSpPr/>
          <p:nvPr/>
        </p:nvCxnSpPr>
        <p:spPr>
          <a:xfrm flipH="1" rot="10800000">
            <a:off x="7084168" y="2918218"/>
            <a:ext cx="1261284" cy="1040042"/>
          </a:xfrm>
          <a:prstGeom prst="straightConnector1">
            <a:avLst/>
          </a:prstGeom>
          <a:noFill/>
          <a:ln cap="flat" cmpd="sng" w="9525">
            <a:solidFill>
              <a:schemeClr val="accent1"/>
            </a:solidFill>
            <a:prstDash val="solid"/>
            <a:miter lim="800000"/>
            <a:headEnd len="sm" w="sm" type="none"/>
            <a:tailEnd len="med" w="med" type="triangle"/>
          </a:ln>
        </p:spPr>
      </p:cxnSp>
      <p:cxnSp>
        <p:nvCxnSpPr>
          <p:cNvPr id="484" name="Google Shape;484;p18"/>
          <p:cNvCxnSpPr/>
          <p:nvPr/>
        </p:nvCxnSpPr>
        <p:spPr>
          <a:xfrm flipH="1" rot="10800000">
            <a:off x="7087539" y="2804395"/>
            <a:ext cx="1250859" cy="308664"/>
          </a:xfrm>
          <a:prstGeom prst="straightConnector1">
            <a:avLst/>
          </a:prstGeom>
          <a:noFill/>
          <a:ln cap="flat" cmpd="sng" w="9525">
            <a:solidFill>
              <a:schemeClr val="accent1"/>
            </a:solidFill>
            <a:prstDash val="solid"/>
            <a:miter lim="800000"/>
            <a:headEnd len="sm" w="sm" type="none"/>
            <a:tailEnd len="med" w="med" type="triangle"/>
          </a:ln>
        </p:spPr>
      </p:cxnSp>
      <p:cxnSp>
        <p:nvCxnSpPr>
          <p:cNvPr id="485" name="Google Shape;485;p18"/>
          <p:cNvCxnSpPr/>
          <p:nvPr/>
        </p:nvCxnSpPr>
        <p:spPr>
          <a:xfrm>
            <a:off x="7087539" y="3113057"/>
            <a:ext cx="1192594" cy="514623"/>
          </a:xfrm>
          <a:prstGeom prst="straightConnector1">
            <a:avLst/>
          </a:prstGeom>
          <a:noFill/>
          <a:ln cap="flat" cmpd="sng" w="9525">
            <a:solidFill>
              <a:schemeClr val="accent1"/>
            </a:solidFill>
            <a:prstDash val="solid"/>
            <a:miter lim="800000"/>
            <a:headEnd len="sm" w="sm" type="none"/>
            <a:tailEnd len="med" w="med" type="triangle"/>
          </a:ln>
        </p:spPr>
      </p:cxnSp>
      <p:cxnSp>
        <p:nvCxnSpPr>
          <p:cNvPr id="486" name="Google Shape;486;p18"/>
          <p:cNvCxnSpPr/>
          <p:nvPr/>
        </p:nvCxnSpPr>
        <p:spPr>
          <a:xfrm>
            <a:off x="7087539" y="3113057"/>
            <a:ext cx="1260069" cy="1357579"/>
          </a:xfrm>
          <a:prstGeom prst="straightConnector1">
            <a:avLst/>
          </a:prstGeom>
          <a:noFill/>
          <a:ln cap="flat" cmpd="sng" w="9525">
            <a:solidFill>
              <a:schemeClr val="accent1"/>
            </a:solidFill>
            <a:prstDash val="solid"/>
            <a:miter lim="800000"/>
            <a:headEnd len="sm" w="sm" type="none"/>
            <a:tailEnd len="med" w="med" type="triangle"/>
          </a:ln>
        </p:spPr>
      </p:cxnSp>
      <p:cxnSp>
        <p:nvCxnSpPr>
          <p:cNvPr id="487" name="Google Shape;487;p18"/>
          <p:cNvCxnSpPr/>
          <p:nvPr/>
        </p:nvCxnSpPr>
        <p:spPr>
          <a:xfrm>
            <a:off x="7087539" y="3130633"/>
            <a:ext cx="1261243" cy="2167630"/>
          </a:xfrm>
          <a:prstGeom prst="straightConnector1">
            <a:avLst/>
          </a:prstGeom>
          <a:noFill/>
          <a:ln cap="flat" cmpd="sng" w="9525">
            <a:solidFill>
              <a:schemeClr val="accent1"/>
            </a:solidFill>
            <a:prstDash val="solid"/>
            <a:miter lim="800000"/>
            <a:headEnd len="sm" w="sm" type="none"/>
            <a:tailEnd len="med" w="med" type="triangle"/>
          </a:ln>
        </p:spPr>
      </p:cxnSp>
      <p:cxnSp>
        <p:nvCxnSpPr>
          <p:cNvPr id="488" name="Google Shape;488;p18"/>
          <p:cNvCxnSpPr/>
          <p:nvPr/>
        </p:nvCxnSpPr>
        <p:spPr>
          <a:xfrm>
            <a:off x="7124879" y="2304447"/>
            <a:ext cx="1151144" cy="3085068"/>
          </a:xfrm>
          <a:prstGeom prst="straightConnector1">
            <a:avLst/>
          </a:prstGeom>
          <a:noFill/>
          <a:ln cap="flat" cmpd="sng" w="9525">
            <a:solidFill>
              <a:schemeClr val="accent1"/>
            </a:solidFill>
            <a:prstDash val="solid"/>
            <a:miter lim="800000"/>
            <a:headEnd len="sm" w="sm" type="none"/>
            <a:tailEnd len="med" w="med" type="triangle"/>
          </a:ln>
        </p:spPr>
      </p:cxnSp>
      <p:cxnSp>
        <p:nvCxnSpPr>
          <p:cNvPr id="489" name="Google Shape;489;p18"/>
          <p:cNvCxnSpPr/>
          <p:nvPr/>
        </p:nvCxnSpPr>
        <p:spPr>
          <a:xfrm>
            <a:off x="7124879" y="2304445"/>
            <a:ext cx="1192594" cy="514623"/>
          </a:xfrm>
          <a:prstGeom prst="straightConnector1">
            <a:avLst/>
          </a:prstGeom>
          <a:noFill/>
          <a:ln cap="flat" cmpd="sng" w="9525">
            <a:solidFill>
              <a:schemeClr val="accent1"/>
            </a:solidFill>
            <a:prstDash val="solid"/>
            <a:miter lim="800000"/>
            <a:headEnd len="sm" w="sm" type="none"/>
            <a:tailEnd len="med" w="med" type="triangle"/>
          </a:ln>
        </p:spPr>
      </p:cxnSp>
      <p:cxnSp>
        <p:nvCxnSpPr>
          <p:cNvPr id="490" name="Google Shape;490;p18"/>
          <p:cNvCxnSpPr/>
          <p:nvPr/>
        </p:nvCxnSpPr>
        <p:spPr>
          <a:xfrm>
            <a:off x="7124879" y="2304445"/>
            <a:ext cx="1260069" cy="1357579"/>
          </a:xfrm>
          <a:prstGeom prst="straightConnector1">
            <a:avLst/>
          </a:prstGeom>
          <a:noFill/>
          <a:ln cap="flat" cmpd="sng" w="9525">
            <a:solidFill>
              <a:schemeClr val="accent1"/>
            </a:solidFill>
            <a:prstDash val="solid"/>
            <a:miter lim="800000"/>
            <a:headEnd len="sm" w="sm" type="none"/>
            <a:tailEnd len="med" w="med" type="triangle"/>
          </a:ln>
        </p:spPr>
      </p:cxnSp>
      <p:cxnSp>
        <p:nvCxnSpPr>
          <p:cNvPr id="491" name="Google Shape;491;p18"/>
          <p:cNvCxnSpPr/>
          <p:nvPr/>
        </p:nvCxnSpPr>
        <p:spPr>
          <a:xfrm>
            <a:off x="7124879" y="2322021"/>
            <a:ext cx="1261243" cy="2167630"/>
          </a:xfrm>
          <a:prstGeom prst="straightConnector1">
            <a:avLst/>
          </a:prstGeom>
          <a:noFill/>
          <a:ln cap="flat" cmpd="sng" w="9525">
            <a:solidFill>
              <a:schemeClr val="accent1"/>
            </a:solidFill>
            <a:prstDash val="solid"/>
            <a:miter lim="800000"/>
            <a:headEnd len="sm" w="sm" type="none"/>
            <a:tailEnd len="med" w="med" type="triangle"/>
          </a:ln>
        </p:spPr>
      </p:cxnSp>
      <p:pic>
        <p:nvPicPr>
          <p:cNvPr id="492" name="Google Shape;492;p18"/>
          <p:cNvPicPr preferRelativeResize="0"/>
          <p:nvPr/>
        </p:nvPicPr>
        <p:blipFill rotWithShape="1">
          <a:blip r:embed="rId3">
            <a:alphaModFix/>
          </a:blip>
          <a:srcRect b="0" l="0" r="0" t="0"/>
          <a:stretch/>
        </p:blipFill>
        <p:spPr>
          <a:xfrm>
            <a:off x="11226800" y="5892800"/>
            <a:ext cx="812800" cy="812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6" name="Shape 496"/>
        <p:cNvGrpSpPr/>
        <p:nvPr/>
      </p:nvGrpSpPr>
      <p:grpSpPr>
        <a:xfrm>
          <a:off x="0" y="0"/>
          <a:ext cx="0" cy="0"/>
          <a:chOff x="0" y="0"/>
          <a:chExt cx="0" cy="0"/>
        </a:xfrm>
      </p:grpSpPr>
      <p:sp>
        <p:nvSpPr>
          <p:cNvPr id="497" name="Google Shape;497;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b="1" lang="fr-FR"/>
              <a:t>Evaluation Metrics</a:t>
            </a:r>
            <a:endParaRPr/>
          </a:p>
        </p:txBody>
      </p:sp>
      <p:sp>
        <p:nvSpPr>
          <p:cNvPr id="498" name="Google Shape;498;p19"/>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499" name="Google Shape;499;p19"/>
          <p:cNvGrpSpPr/>
          <p:nvPr/>
        </p:nvGrpSpPr>
        <p:grpSpPr>
          <a:xfrm>
            <a:off x="841357" y="2386950"/>
            <a:ext cx="10097288" cy="3228687"/>
            <a:chOff x="3157" y="561325"/>
            <a:chExt cx="10097288" cy="3228687"/>
          </a:xfrm>
        </p:grpSpPr>
        <p:sp>
          <p:nvSpPr>
            <p:cNvPr id="500" name="Google Shape;500;p19"/>
            <p:cNvSpPr/>
            <p:nvPr/>
          </p:nvSpPr>
          <p:spPr>
            <a:xfrm>
              <a:off x="3157" y="561325"/>
              <a:ext cx="3078441" cy="944846"/>
            </a:xfrm>
            <a:prstGeom prst="rect">
              <a:avLst/>
            </a:prstGeom>
            <a:solidFill>
              <a:schemeClr val="dk2"/>
            </a:solidFill>
            <a:ln cap="flat" cmpd="sng" w="12700">
              <a:solidFill>
                <a:schemeClr val="dk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9"/>
            <p:cNvSpPr txBox="1"/>
            <p:nvPr/>
          </p:nvSpPr>
          <p:spPr>
            <a:xfrm>
              <a:off x="3157" y="561325"/>
              <a:ext cx="3078441" cy="944846"/>
            </a:xfrm>
            <a:prstGeom prst="rect">
              <a:avLst/>
            </a:prstGeom>
            <a:noFill/>
            <a:ln>
              <a:noFill/>
            </a:ln>
          </p:spPr>
          <p:txBody>
            <a:bodyPr anchorCtr="0" anchor="ctr" bIns="105650" lIns="184900" spcFirstLastPara="1" rIns="184900" wrap="square" tIns="105650">
              <a:noAutofit/>
            </a:bodyPr>
            <a:lstStyle/>
            <a:p>
              <a:pPr indent="0" lvl="0" marL="0" marR="0" rtl="0" algn="ctr">
                <a:lnSpc>
                  <a:spcPct val="90000"/>
                </a:lnSpc>
                <a:spcBef>
                  <a:spcPts val="0"/>
                </a:spcBef>
                <a:spcAft>
                  <a:spcPts val="0"/>
                </a:spcAft>
                <a:buClr>
                  <a:schemeClr val="lt1"/>
                </a:buClr>
                <a:buSzPts val="2600"/>
                <a:buFont typeface="Calibri"/>
                <a:buNone/>
              </a:pPr>
              <a:r>
                <a:rPr lang="fr-FR" sz="2600">
                  <a:solidFill>
                    <a:schemeClr val="lt1"/>
                  </a:solidFill>
                  <a:latin typeface="Calibri"/>
                  <a:ea typeface="Calibri"/>
                  <a:cs typeface="Calibri"/>
                  <a:sym typeface="Calibri"/>
                </a:rPr>
                <a:t>Cross Validation Score</a:t>
              </a:r>
              <a:endParaRPr sz="2600">
                <a:solidFill>
                  <a:schemeClr val="lt1"/>
                </a:solidFill>
                <a:latin typeface="Calibri"/>
                <a:ea typeface="Calibri"/>
                <a:cs typeface="Calibri"/>
                <a:sym typeface="Calibri"/>
              </a:endParaRPr>
            </a:p>
          </p:txBody>
        </p:sp>
        <p:sp>
          <p:nvSpPr>
            <p:cNvPr id="502" name="Google Shape;502;p19"/>
            <p:cNvSpPr/>
            <p:nvPr/>
          </p:nvSpPr>
          <p:spPr>
            <a:xfrm>
              <a:off x="3157" y="1506172"/>
              <a:ext cx="3078441" cy="2283840"/>
            </a:xfrm>
            <a:prstGeom prst="rect">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9"/>
            <p:cNvSpPr txBox="1"/>
            <p:nvPr/>
          </p:nvSpPr>
          <p:spPr>
            <a:xfrm>
              <a:off x="3157" y="1506172"/>
              <a:ext cx="3078441" cy="2283840"/>
            </a:xfrm>
            <a:prstGeom prst="rect">
              <a:avLst/>
            </a:prstGeom>
            <a:noFill/>
            <a:ln>
              <a:noFill/>
            </a:ln>
          </p:spPr>
          <p:txBody>
            <a:bodyPr anchorCtr="0" anchor="t" bIns="208025" lIns="138675" spcFirstLastPara="1" rIns="184900" wrap="square" tIns="138675">
              <a:noAutofit/>
            </a:bodyPr>
            <a:lstStyle/>
            <a:p>
              <a:pPr indent="-228600" lvl="1" marL="228600" marR="0" rtl="0" algn="l">
                <a:lnSpc>
                  <a:spcPct val="90000"/>
                </a:lnSpc>
                <a:spcBef>
                  <a:spcPts val="0"/>
                </a:spcBef>
                <a:spcAft>
                  <a:spcPts val="0"/>
                </a:spcAft>
                <a:buClr>
                  <a:schemeClr val="dk1"/>
                </a:buClr>
                <a:buSzPts val="2600"/>
                <a:buFont typeface="Calibri"/>
                <a:buChar char="•"/>
              </a:pPr>
              <a:r>
                <a:rPr b="0" i="0" lang="fr-FR" sz="2600" u="none" cap="none" strike="noStrike">
                  <a:solidFill>
                    <a:schemeClr val="dk1"/>
                  </a:solidFill>
                  <a:latin typeface="Calibri"/>
                  <a:ea typeface="Calibri"/>
                  <a:cs typeface="Calibri"/>
                  <a:sym typeface="Calibri"/>
                </a:rPr>
                <a:t>10 fold cross validation</a:t>
              </a:r>
              <a:endParaRPr b="0" i="0" sz="2600" u="none" cap="none" strike="noStrike">
                <a:solidFill>
                  <a:schemeClr val="dk1"/>
                </a:solidFill>
                <a:latin typeface="Calibri"/>
                <a:ea typeface="Calibri"/>
                <a:cs typeface="Calibri"/>
                <a:sym typeface="Calibri"/>
              </a:endParaRPr>
            </a:p>
            <a:p>
              <a:pPr indent="-228600" lvl="1" marL="228600" marR="0" rtl="0" algn="l">
                <a:lnSpc>
                  <a:spcPct val="90000"/>
                </a:lnSpc>
                <a:spcBef>
                  <a:spcPts val="390"/>
                </a:spcBef>
                <a:spcAft>
                  <a:spcPts val="0"/>
                </a:spcAft>
                <a:buClr>
                  <a:schemeClr val="dk1"/>
                </a:buClr>
                <a:buSzPts val="2600"/>
                <a:buFont typeface="Calibri"/>
                <a:buChar char="•"/>
              </a:pPr>
              <a:r>
                <a:rPr b="0" i="0" lang="fr-FR" sz="2600" u="none" cap="none" strike="noStrike">
                  <a:solidFill>
                    <a:schemeClr val="dk1"/>
                  </a:solidFill>
                  <a:latin typeface="Calibri"/>
                  <a:ea typeface="Calibri"/>
                  <a:cs typeface="Calibri"/>
                  <a:sym typeface="Calibri"/>
                </a:rPr>
                <a:t>Mean score</a:t>
              </a:r>
              <a:endParaRPr b="0" i="0" sz="2600" u="none" cap="none" strike="noStrike">
                <a:solidFill>
                  <a:schemeClr val="dk1"/>
                </a:solidFill>
                <a:latin typeface="Calibri"/>
                <a:ea typeface="Calibri"/>
                <a:cs typeface="Calibri"/>
                <a:sym typeface="Calibri"/>
              </a:endParaRPr>
            </a:p>
            <a:p>
              <a:pPr indent="-228600" lvl="1" marL="228600" marR="0" rtl="0" algn="l">
                <a:lnSpc>
                  <a:spcPct val="90000"/>
                </a:lnSpc>
                <a:spcBef>
                  <a:spcPts val="390"/>
                </a:spcBef>
                <a:spcAft>
                  <a:spcPts val="0"/>
                </a:spcAft>
                <a:buClr>
                  <a:schemeClr val="dk1"/>
                </a:buClr>
                <a:buSzPts val="2600"/>
                <a:buFont typeface="Calibri"/>
                <a:buChar char="•"/>
              </a:pPr>
              <a:r>
                <a:rPr b="0" i="0" lang="fr-FR" sz="2600" u="none" cap="none" strike="noStrike">
                  <a:solidFill>
                    <a:schemeClr val="dk1"/>
                  </a:solidFill>
                  <a:latin typeface="Calibri"/>
                  <a:ea typeface="Calibri"/>
                  <a:cs typeface="Calibri"/>
                  <a:sym typeface="Calibri"/>
                </a:rPr>
                <a:t>Variance of the scores </a:t>
              </a:r>
              <a:endParaRPr b="0" i="0" sz="2600" u="none" cap="none" strike="noStrike">
                <a:solidFill>
                  <a:schemeClr val="dk1"/>
                </a:solidFill>
                <a:latin typeface="Calibri"/>
                <a:ea typeface="Calibri"/>
                <a:cs typeface="Calibri"/>
                <a:sym typeface="Calibri"/>
              </a:endParaRPr>
            </a:p>
          </p:txBody>
        </p:sp>
        <p:sp>
          <p:nvSpPr>
            <p:cNvPr id="504" name="Google Shape;504;p19"/>
            <p:cNvSpPr/>
            <p:nvPr/>
          </p:nvSpPr>
          <p:spPr>
            <a:xfrm>
              <a:off x="3512580" y="561325"/>
              <a:ext cx="3078441" cy="944846"/>
            </a:xfrm>
            <a:prstGeom prst="rect">
              <a:avLst/>
            </a:prstGeom>
            <a:solidFill>
              <a:schemeClr val="dk2"/>
            </a:solidFill>
            <a:ln cap="flat" cmpd="sng" w="12700">
              <a:solidFill>
                <a:schemeClr val="dk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9"/>
            <p:cNvSpPr txBox="1"/>
            <p:nvPr/>
          </p:nvSpPr>
          <p:spPr>
            <a:xfrm>
              <a:off x="3512580" y="561325"/>
              <a:ext cx="3078441" cy="944846"/>
            </a:xfrm>
            <a:prstGeom prst="rect">
              <a:avLst/>
            </a:prstGeom>
            <a:noFill/>
            <a:ln>
              <a:noFill/>
            </a:ln>
          </p:spPr>
          <p:txBody>
            <a:bodyPr anchorCtr="0" anchor="ctr" bIns="105650" lIns="184900" spcFirstLastPara="1" rIns="184900" wrap="square" tIns="105650">
              <a:noAutofit/>
            </a:bodyPr>
            <a:lstStyle/>
            <a:p>
              <a:pPr indent="0" lvl="0" marL="0" marR="0" rtl="0" algn="ctr">
                <a:lnSpc>
                  <a:spcPct val="90000"/>
                </a:lnSpc>
                <a:spcBef>
                  <a:spcPts val="0"/>
                </a:spcBef>
                <a:spcAft>
                  <a:spcPts val="0"/>
                </a:spcAft>
                <a:buClr>
                  <a:schemeClr val="lt1"/>
                </a:buClr>
                <a:buSzPts val="2600"/>
                <a:buFont typeface="Calibri"/>
                <a:buNone/>
              </a:pPr>
              <a:r>
                <a:rPr lang="fr-FR" sz="2600">
                  <a:solidFill>
                    <a:schemeClr val="lt1"/>
                  </a:solidFill>
                  <a:latin typeface="Calibri"/>
                  <a:ea typeface="Calibri"/>
                  <a:cs typeface="Calibri"/>
                  <a:sym typeface="Calibri"/>
                </a:rPr>
                <a:t>Prediction Accuracy</a:t>
              </a:r>
              <a:endParaRPr sz="2600">
                <a:solidFill>
                  <a:schemeClr val="lt1"/>
                </a:solidFill>
                <a:latin typeface="Calibri"/>
                <a:ea typeface="Calibri"/>
                <a:cs typeface="Calibri"/>
                <a:sym typeface="Calibri"/>
              </a:endParaRPr>
            </a:p>
          </p:txBody>
        </p:sp>
        <p:sp>
          <p:nvSpPr>
            <p:cNvPr id="506" name="Google Shape;506;p19"/>
            <p:cNvSpPr/>
            <p:nvPr/>
          </p:nvSpPr>
          <p:spPr>
            <a:xfrm>
              <a:off x="3512580" y="1506172"/>
              <a:ext cx="3078441" cy="2283840"/>
            </a:xfrm>
            <a:prstGeom prst="rect">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9"/>
            <p:cNvSpPr txBox="1"/>
            <p:nvPr/>
          </p:nvSpPr>
          <p:spPr>
            <a:xfrm>
              <a:off x="3512580" y="1506172"/>
              <a:ext cx="3078441" cy="2283840"/>
            </a:xfrm>
            <a:prstGeom prst="rect">
              <a:avLst/>
            </a:prstGeom>
            <a:noFill/>
            <a:ln>
              <a:noFill/>
            </a:ln>
          </p:spPr>
          <p:txBody>
            <a:bodyPr anchorCtr="0" anchor="t" bIns="208025" lIns="138675" spcFirstLastPara="1" rIns="184900" wrap="square" tIns="138675">
              <a:noAutofit/>
            </a:bodyPr>
            <a:lstStyle/>
            <a:p>
              <a:pPr indent="-228600" lvl="1" marL="228600" marR="0" rtl="0" algn="l">
                <a:lnSpc>
                  <a:spcPct val="90000"/>
                </a:lnSpc>
                <a:spcBef>
                  <a:spcPts val="0"/>
                </a:spcBef>
                <a:spcAft>
                  <a:spcPts val="0"/>
                </a:spcAft>
                <a:buClr>
                  <a:schemeClr val="dk1"/>
                </a:buClr>
                <a:buSzPts val="2600"/>
                <a:buFont typeface="Calibri"/>
                <a:buChar char="•"/>
              </a:pPr>
              <a:r>
                <a:rPr b="0" i="0" lang="fr-FR" sz="2600" u="none" cap="none" strike="noStrike">
                  <a:solidFill>
                    <a:schemeClr val="dk1"/>
                  </a:solidFill>
                  <a:latin typeface="Calibri"/>
                  <a:ea typeface="Calibri"/>
                  <a:cs typeface="Calibri"/>
                  <a:sym typeface="Calibri"/>
                </a:rPr>
                <a:t>75% as baseline</a:t>
              </a:r>
              <a:endParaRPr b="0" i="0" sz="2600" u="none" cap="none" strike="noStrike">
                <a:solidFill>
                  <a:schemeClr val="dk1"/>
                </a:solidFill>
                <a:latin typeface="Calibri"/>
                <a:ea typeface="Calibri"/>
                <a:cs typeface="Calibri"/>
                <a:sym typeface="Calibri"/>
              </a:endParaRPr>
            </a:p>
            <a:p>
              <a:pPr indent="-228600" lvl="1" marL="228600" marR="0" rtl="0" algn="l">
                <a:lnSpc>
                  <a:spcPct val="90000"/>
                </a:lnSpc>
                <a:spcBef>
                  <a:spcPts val="390"/>
                </a:spcBef>
                <a:spcAft>
                  <a:spcPts val="0"/>
                </a:spcAft>
                <a:buClr>
                  <a:schemeClr val="dk1"/>
                </a:buClr>
                <a:buSzPts val="2600"/>
                <a:buFont typeface="Calibri"/>
                <a:buChar char="•"/>
              </a:pPr>
              <a:r>
                <a:rPr b="0" i="0" lang="fr-FR" sz="2600" u="none" cap="none" strike="noStrike">
                  <a:solidFill>
                    <a:schemeClr val="dk1"/>
                  </a:solidFill>
                  <a:latin typeface="Calibri"/>
                  <a:ea typeface="Calibri"/>
                  <a:cs typeface="Calibri"/>
                  <a:sym typeface="Calibri"/>
                </a:rPr>
                <a:t>Comparison across classifiers and features</a:t>
              </a:r>
              <a:endParaRPr b="0" i="0" sz="2600" u="none" cap="none" strike="noStrike">
                <a:solidFill>
                  <a:schemeClr val="dk1"/>
                </a:solidFill>
                <a:latin typeface="Calibri"/>
                <a:ea typeface="Calibri"/>
                <a:cs typeface="Calibri"/>
                <a:sym typeface="Calibri"/>
              </a:endParaRPr>
            </a:p>
          </p:txBody>
        </p:sp>
        <p:sp>
          <p:nvSpPr>
            <p:cNvPr id="508" name="Google Shape;508;p19"/>
            <p:cNvSpPr/>
            <p:nvPr/>
          </p:nvSpPr>
          <p:spPr>
            <a:xfrm>
              <a:off x="7022004" y="561325"/>
              <a:ext cx="3078441" cy="944846"/>
            </a:xfrm>
            <a:prstGeom prst="rect">
              <a:avLst/>
            </a:prstGeom>
            <a:solidFill>
              <a:schemeClr val="dk2"/>
            </a:solidFill>
            <a:ln cap="flat" cmpd="sng" w="12700">
              <a:solidFill>
                <a:schemeClr val="dk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9"/>
            <p:cNvSpPr txBox="1"/>
            <p:nvPr/>
          </p:nvSpPr>
          <p:spPr>
            <a:xfrm>
              <a:off x="7022004" y="561325"/>
              <a:ext cx="3078441" cy="944846"/>
            </a:xfrm>
            <a:prstGeom prst="rect">
              <a:avLst/>
            </a:prstGeom>
            <a:noFill/>
            <a:ln>
              <a:noFill/>
            </a:ln>
          </p:spPr>
          <p:txBody>
            <a:bodyPr anchorCtr="0" anchor="ctr" bIns="105650" lIns="184900" spcFirstLastPara="1" rIns="184900" wrap="square" tIns="105650">
              <a:noAutofit/>
            </a:bodyPr>
            <a:lstStyle/>
            <a:p>
              <a:pPr indent="0" lvl="0" marL="0" marR="0" rtl="0" algn="ctr">
                <a:lnSpc>
                  <a:spcPct val="90000"/>
                </a:lnSpc>
                <a:spcBef>
                  <a:spcPts val="0"/>
                </a:spcBef>
                <a:spcAft>
                  <a:spcPts val="0"/>
                </a:spcAft>
                <a:buClr>
                  <a:schemeClr val="lt1"/>
                </a:buClr>
                <a:buSzPts val="2600"/>
                <a:buFont typeface="Calibri"/>
                <a:buNone/>
              </a:pPr>
              <a:r>
                <a:rPr lang="fr-FR" sz="2600">
                  <a:solidFill>
                    <a:schemeClr val="lt1"/>
                  </a:solidFill>
                  <a:latin typeface="Calibri"/>
                  <a:ea typeface="Calibri"/>
                  <a:cs typeface="Calibri"/>
                  <a:sym typeface="Calibri"/>
                </a:rPr>
                <a:t>Receiver Operator Characteristic Curve</a:t>
              </a:r>
              <a:endParaRPr sz="2600">
                <a:solidFill>
                  <a:schemeClr val="lt1"/>
                </a:solidFill>
                <a:latin typeface="Calibri"/>
                <a:ea typeface="Calibri"/>
                <a:cs typeface="Calibri"/>
                <a:sym typeface="Calibri"/>
              </a:endParaRPr>
            </a:p>
          </p:txBody>
        </p:sp>
        <p:sp>
          <p:nvSpPr>
            <p:cNvPr id="510" name="Google Shape;510;p19"/>
            <p:cNvSpPr/>
            <p:nvPr/>
          </p:nvSpPr>
          <p:spPr>
            <a:xfrm>
              <a:off x="7022004" y="1506172"/>
              <a:ext cx="3078441" cy="2283840"/>
            </a:xfrm>
            <a:prstGeom prst="rect">
              <a:avLst/>
            </a:prstGeom>
            <a:solidFill>
              <a:srgbClr val="CDCFD3">
                <a:alpha val="89803"/>
              </a:srgbClr>
            </a:solidFill>
            <a:ln cap="flat" cmpd="sng" w="12700">
              <a:solidFill>
                <a:srgbClr val="CDCFD3">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9"/>
            <p:cNvSpPr txBox="1"/>
            <p:nvPr/>
          </p:nvSpPr>
          <p:spPr>
            <a:xfrm>
              <a:off x="7022004" y="1506172"/>
              <a:ext cx="3078441" cy="2283840"/>
            </a:xfrm>
            <a:prstGeom prst="rect">
              <a:avLst/>
            </a:prstGeom>
            <a:noFill/>
            <a:ln>
              <a:noFill/>
            </a:ln>
          </p:spPr>
          <p:txBody>
            <a:bodyPr anchorCtr="0" anchor="t" bIns="208025" lIns="138675" spcFirstLastPara="1" rIns="184900" wrap="square" tIns="138675">
              <a:noAutofit/>
            </a:bodyPr>
            <a:lstStyle/>
            <a:p>
              <a:pPr indent="-228600" lvl="1" marL="228600" marR="0" rtl="0" algn="l">
                <a:lnSpc>
                  <a:spcPct val="90000"/>
                </a:lnSpc>
                <a:spcBef>
                  <a:spcPts val="0"/>
                </a:spcBef>
                <a:spcAft>
                  <a:spcPts val="0"/>
                </a:spcAft>
                <a:buClr>
                  <a:schemeClr val="dk1"/>
                </a:buClr>
                <a:buSzPts val="2600"/>
                <a:buFont typeface="Calibri"/>
                <a:buChar char="•"/>
              </a:pPr>
              <a:r>
                <a:rPr b="0" i="0" lang="fr-FR" sz="2600" u="none" cap="none" strike="noStrike">
                  <a:solidFill>
                    <a:schemeClr val="dk1"/>
                  </a:solidFill>
                  <a:latin typeface="Calibri"/>
                  <a:ea typeface="Calibri"/>
                  <a:cs typeface="Calibri"/>
                  <a:sym typeface="Calibri"/>
                </a:rPr>
                <a:t>Shape of the curve</a:t>
              </a:r>
              <a:endParaRPr b="0" i="0" sz="2600" u="none" cap="none" strike="noStrike">
                <a:solidFill>
                  <a:schemeClr val="dk1"/>
                </a:solidFill>
                <a:latin typeface="Calibri"/>
                <a:ea typeface="Calibri"/>
                <a:cs typeface="Calibri"/>
                <a:sym typeface="Calibri"/>
              </a:endParaRPr>
            </a:p>
            <a:p>
              <a:pPr indent="-228600" lvl="1" marL="228600" marR="0" rtl="0" algn="l">
                <a:lnSpc>
                  <a:spcPct val="90000"/>
                </a:lnSpc>
                <a:spcBef>
                  <a:spcPts val="390"/>
                </a:spcBef>
                <a:spcAft>
                  <a:spcPts val="0"/>
                </a:spcAft>
                <a:buClr>
                  <a:schemeClr val="dk1"/>
                </a:buClr>
                <a:buSzPts val="2600"/>
                <a:buFont typeface="Calibri"/>
                <a:buChar char="•"/>
              </a:pPr>
              <a:r>
                <a:rPr b="0" i="0" lang="fr-FR" sz="2600" u="none" cap="none" strike="noStrike">
                  <a:solidFill>
                    <a:schemeClr val="dk1"/>
                  </a:solidFill>
                  <a:latin typeface="Calibri"/>
                  <a:ea typeface="Calibri"/>
                  <a:cs typeface="Calibri"/>
                  <a:sym typeface="Calibri"/>
                </a:rPr>
                <a:t>Area under the curve</a:t>
              </a:r>
              <a:endParaRPr b="0" i="0" sz="2600" u="none" cap="none" strike="noStrike">
                <a:solidFill>
                  <a:schemeClr val="dk1"/>
                </a:solidFill>
                <a:latin typeface="Calibri"/>
                <a:ea typeface="Calibri"/>
                <a:cs typeface="Calibri"/>
                <a:sym typeface="Calibri"/>
              </a:endParaRPr>
            </a:p>
          </p:txBody>
        </p:sp>
      </p:grpSp>
      <p:pic>
        <p:nvPicPr>
          <p:cNvPr id="512" name="Google Shape;512;p19"/>
          <p:cNvPicPr preferRelativeResize="0"/>
          <p:nvPr/>
        </p:nvPicPr>
        <p:blipFill rotWithShape="1">
          <a:blip r:embed="rId3">
            <a:alphaModFix/>
          </a:blip>
          <a:srcRect b="0" l="0" r="0" t="0"/>
          <a:stretch/>
        </p:blipFill>
        <p:spPr>
          <a:xfrm>
            <a:off x="11226800" y="5892800"/>
            <a:ext cx="812800" cy="812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
          <p:cNvSpPr txBox="1"/>
          <p:nvPr>
            <p:ph type="title"/>
          </p:nvPr>
        </p:nvSpPr>
        <p:spPr>
          <a:xfrm>
            <a:off x="280221" y="4104714"/>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6000"/>
              <a:buFont typeface="Aharoni"/>
              <a:buNone/>
            </a:pPr>
            <a:r>
              <a:rPr lang="fr-FR" sz="6000"/>
              <a:t>Motivation</a:t>
            </a:r>
            <a:endParaRPr sz="6000"/>
          </a:p>
        </p:txBody>
      </p:sp>
      <p:sp>
        <p:nvSpPr>
          <p:cNvPr id="124" name="Google Shape;124;p2"/>
          <p:cNvSpPr/>
          <p:nvPr/>
        </p:nvSpPr>
        <p:spPr>
          <a:xfrm>
            <a:off x="6988958" y="1902804"/>
            <a:ext cx="5916890" cy="5916890"/>
          </a:xfrm>
          <a:prstGeom prst="ellipse">
            <a:avLst/>
          </a:prstGeom>
          <a:solidFill>
            <a:srgbClr val="D75A84">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5" name="Google Shape;125;p2"/>
          <p:cNvSpPr/>
          <p:nvPr/>
        </p:nvSpPr>
        <p:spPr>
          <a:xfrm>
            <a:off x="-501403" y="-391439"/>
            <a:ext cx="4588486" cy="4588486"/>
          </a:xfrm>
          <a:prstGeom prst="ellipse">
            <a:avLst/>
          </a:prstGeom>
          <a:solidFill>
            <a:srgbClr val="D75A84">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6" name="Google Shape;126;p2"/>
          <p:cNvSpPr/>
          <p:nvPr/>
        </p:nvSpPr>
        <p:spPr>
          <a:xfrm>
            <a:off x="4876158" y="-406178"/>
            <a:ext cx="3070379" cy="3070379"/>
          </a:xfrm>
          <a:prstGeom prst="ellipse">
            <a:avLst/>
          </a:prstGeom>
          <a:solidFill>
            <a:srgbClr val="D75A84">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Image result for itunes icon png" id="127" name="Google Shape;127;p2"/>
          <p:cNvPicPr preferRelativeResize="0"/>
          <p:nvPr/>
        </p:nvPicPr>
        <p:blipFill rotWithShape="1">
          <a:blip r:embed="rId3">
            <a:alphaModFix/>
          </a:blip>
          <a:srcRect b="0" l="0" r="0" t="0"/>
          <a:stretch/>
        </p:blipFill>
        <p:spPr>
          <a:xfrm>
            <a:off x="5496947" y="214611"/>
            <a:ext cx="1828800" cy="1828800"/>
          </a:xfrm>
          <a:prstGeom prst="rect">
            <a:avLst/>
          </a:prstGeom>
          <a:noFill/>
          <a:ln>
            <a:noFill/>
          </a:ln>
        </p:spPr>
      </p:pic>
      <p:pic>
        <p:nvPicPr>
          <p:cNvPr descr="Image result for soundcloud icon png" id="128" name="Google Shape;128;p2"/>
          <p:cNvPicPr preferRelativeResize="0"/>
          <p:nvPr/>
        </p:nvPicPr>
        <p:blipFill rotWithShape="1">
          <a:blip r:embed="rId4">
            <a:alphaModFix/>
          </a:blip>
          <a:srcRect b="0" l="0" r="0" t="0"/>
          <a:stretch/>
        </p:blipFill>
        <p:spPr>
          <a:xfrm>
            <a:off x="574807" y="615883"/>
            <a:ext cx="2436067" cy="2436067"/>
          </a:xfrm>
          <a:prstGeom prst="rect">
            <a:avLst/>
          </a:prstGeom>
          <a:noFill/>
          <a:ln>
            <a:noFill/>
          </a:ln>
        </p:spPr>
      </p:pic>
      <p:pic>
        <p:nvPicPr>
          <p:cNvPr descr="Image result for spotify icon png" id="129" name="Google Shape;129;p2"/>
          <p:cNvPicPr preferRelativeResize="0"/>
          <p:nvPr/>
        </p:nvPicPr>
        <p:blipFill rotWithShape="1">
          <a:blip r:embed="rId5">
            <a:alphaModFix/>
          </a:blip>
          <a:srcRect b="0" l="0" r="0" t="0"/>
          <a:stretch/>
        </p:blipFill>
        <p:spPr>
          <a:xfrm>
            <a:off x="8141180" y="3141940"/>
            <a:ext cx="3612445" cy="3612445"/>
          </a:xfrm>
          <a:prstGeom prst="rect">
            <a:avLst/>
          </a:prstGeom>
          <a:noFill/>
          <a:ln>
            <a:noFill/>
          </a:ln>
        </p:spPr>
      </p:pic>
      <p:sp>
        <p:nvSpPr>
          <p:cNvPr id="130" name="Google Shape;130;p2"/>
          <p:cNvSpPr txBox="1"/>
          <p:nvPr/>
        </p:nvSpPr>
        <p:spPr>
          <a:xfrm>
            <a:off x="1014388" y="4727233"/>
            <a:ext cx="5916890"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2200"/>
              <a:buFont typeface="Calibri"/>
              <a:buNone/>
            </a:pPr>
            <a:r>
              <a:rPr b="0" i="0" lang="fr-FR" sz="2200" u="none" cap="none" strike="noStrike">
                <a:solidFill>
                  <a:schemeClr val="lt1"/>
                </a:solidFill>
                <a:latin typeface="Calibri"/>
                <a:ea typeface="Calibri"/>
                <a:cs typeface="Calibri"/>
                <a:sym typeface="Calibri"/>
              </a:rPr>
              <a:t>Listening to music has been completely transformed by music streaming services</a:t>
            </a:r>
            <a:endParaRPr b="0" i="0" sz="2200" u="none" cap="none" strike="noStrike">
              <a:solidFill>
                <a:schemeClr val="lt1"/>
              </a:solidFill>
              <a:latin typeface="Calibri"/>
              <a:ea typeface="Calibri"/>
              <a:cs typeface="Calibri"/>
              <a:sym typeface="Calibri"/>
            </a:endParaRPr>
          </a:p>
        </p:txBody>
      </p:sp>
      <p:sp>
        <p:nvSpPr>
          <p:cNvPr id="131" name="Google Shape;131;p2"/>
          <p:cNvSpPr txBox="1"/>
          <p:nvPr/>
        </p:nvSpPr>
        <p:spPr>
          <a:xfrm>
            <a:off x="1014387" y="5713577"/>
            <a:ext cx="5916891" cy="115721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2200"/>
              <a:buFont typeface="Calibri"/>
              <a:buNone/>
            </a:pPr>
            <a:r>
              <a:rPr b="0" i="0" lang="fr-FR" sz="2200" u="none" cap="none" strike="noStrike">
                <a:solidFill>
                  <a:schemeClr val="lt1"/>
                </a:solidFill>
                <a:latin typeface="Calibri"/>
                <a:ea typeface="Calibri"/>
                <a:cs typeface="Calibri"/>
                <a:sym typeface="Calibri"/>
              </a:rPr>
              <a:t>Artists and the music distributors are compelled to discover innovative ways to predict what their customers like</a:t>
            </a:r>
            <a:endParaRPr b="0" i="0" sz="2200" u="none" cap="none" strike="noStrike">
              <a:solidFill>
                <a:schemeClr val="lt1"/>
              </a:solidFill>
              <a:latin typeface="Calibri"/>
              <a:ea typeface="Calibri"/>
              <a:cs typeface="Calibri"/>
              <a:sym typeface="Calibri"/>
            </a:endParaRPr>
          </a:p>
        </p:txBody>
      </p:sp>
      <p:pic>
        <p:nvPicPr>
          <p:cNvPr id="132" name="Google Shape;132;p2"/>
          <p:cNvPicPr preferRelativeResize="0"/>
          <p:nvPr/>
        </p:nvPicPr>
        <p:blipFill rotWithShape="1">
          <a:blip r:embed="rId6">
            <a:alphaModFix/>
          </a:blip>
          <a:srcRect b="0" l="0" r="0" t="0"/>
          <a:stretch/>
        </p:blipFill>
        <p:spPr>
          <a:xfrm>
            <a:off x="11633200" y="6299200"/>
            <a:ext cx="406400" cy="406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1000"/>
                                        <p:tgtEl>
                                          <p:spTgt spid="1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500"/>
                                        <p:tgtEl>
                                          <p:spTgt spid="1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gtEl>
                                        <p:attrNameLst>
                                          <p:attrName>style.visibility</p:attrName>
                                        </p:attrNameLst>
                                      </p:cBhvr>
                                      <p:to>
                                        <p:strVal val="visible"/>
                                      </p:to>
                                    </p:set>
                                    <p:animEffect filter="fade" transition="in">
                                      <p:cBhvr>
                                        <p:cTn dur="500"/>
                                        <p:tgtEl>
                                          <p:spTgt spid="1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500"/>
                                        <p:tgtEl>
                                          <p:spTgt spid="1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1000"/>
                                        <p:tgtEl>
                                          <p:spTgt spid="1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6" name="Shape 516"/>
        <p:cNvGrpSpPr/>
        <p:nvPr/>
      </p:nvGrpSpPr>
      <p:grpSpPr>
        <a:xfrm>
          <a:off x="0" y="0"/>
          <a:ext cx="0" cy="0"/>
          <a:chOff x="0" y="0"/>
          <a:chExt cx="0" cy="0"/>
        </a:xfrm>
      </p:grpSpPr>
      <p:sp>
        <p:nvSpPr>
          <p:cNvPr id="517" name="Google Shape;517;p20"/>
          <p:cNvSpPr txBox="1"/>
          <p:nvPr>
            <p:ph type="title"/>
          </p:nvPr>
        </p:nvSpPr>
        <p:spPr>
          <a:xfrm>
            <a:off x="838200" y="280284"/>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Results &amp; Evaluation</a:t>
            </a:r>
            <a:br>
              <a:rPr lang="fr-FR"/>
            </a:br>
            <a:r>
              <a:rPr i="1" lang="fr-FR" sz="1600"/>
              <a:t>Summary of Results</a:t>
            </a:r>
            <a:endParaRPr i="1" sz="1600"/>
          </a:p>
        </p:txBody>
      </p:sp>
      <p:sp>
        <p:nvSpPr>
          <p:cNvPr id="518" name="Google Shape;518;p20"/>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519" name="Google Shape;519;p20"/>
          <p:cNvGraphicFramePr/>
          <p:nvPr/>
        </p:nvGraphicFramePr>
        <p:xfrm>
          <a:off x="838200" y="1462002"/>
          <a:ext cx="3000000" cy="3000000"/>
        </p:xfrm>
        <a:graphic>
          <a:graphicData uri="http://schemas.openxmlformats.org/drawingml/2006/table">
            <a:tbl>
              <a:tblPr>
                <a:noFill/>
                <a:tableStyleId>{CE3E70CD-42ED-4640-A823-B1BC74213C68}</a:tableStyleId>
              </a:tblPr>
              <a:tblGrid>
                <a:gridCol w="1636425"/>
                <a:gridCol w="1580700"/>
                <a:gridCol w="1217075"/>
              </a:tblGrid>
              <a:tr h="494150">
                <a:tc>
                  <a:txBody>
                    <a:bodyPr/>
                    <a:lstStyle/>
                    <a:p>
                      <a:pPr indent="0" lvl="0" marL="0" marR="0" rtl="0" algn="ctr">
                        <a:spcBef>
                          <a:spcPts val="0"/>
                        </a:spcBef>
                        <a:spcAft>
                          <a:spcPts val="0"/>
                        </a:spcAft>
                        <a:buNone/>
                      </a:pPr>
                      <a:r>
                        <a:rPr b="1" i="0" lang="fr-FR" sz="1800" u="none" cap="none" strike="noStrike">
                          <a:solidFill>
                            <a:srgbClr val="000000"/>
                          </a:solidFill>
                          <a:latin typeface="Calibri"/>
                          <a:ea typeface="Calibri"/>
                          <a:cs typeface="Calibri"/>
                          <a:sym typeface="Calibri"/>
                        </a:rPr>
                        <a:t>CLASSIFIER</a:t>
                      </a:r>
                      <a:endParaRPr b="1" sz="18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800" u="none" cap="none" strike="noStrike">
                          <a:solidFill>
                            <a:srgbClr val="000000"/>
                          </a:solidFill>
                          <a:latin typeface="Calibri"/>
                          <a:ea typeface="Calibri"/>
                          <a:cs typeface="Calibri"/>
                          <a:sym typeface="Calibri"/>
                        </a:rPr>
                        <a:t>BEST FEATURE</a:t>
                      </a:r>
                      <a:endParaRPr b="1" sz="18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800" u="none" cap="none" strike="noStrike">
                          <a:solidFill>
                            <a:srgbClr val="000000"/>
                          </a:solidFill>
                          <a:latin typeface="Calibri"/>
                          <a:ea typeface="Calibri"/>
                          <a:cs typeface="Calibri"/>
                          <a:sym typeface="Calibri"/>
                        </a:rPr>
                        <a:t>ACCURACY</a:t>
                      </a:r>
                      <a:endParaRPr b="1" sz="18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r>
              <a:tr h="635325">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Logistic Regression</a:t>
                      </a:r>
                      <a:endParaRPr b="0"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RFE Features</a:t>
                      </a:r>
                      <a:endParaRPr b="0"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0.793</a:t>
                      </a:r>
                      <a:endParaRPr b="0"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r>
              <a:tr h="635325">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Random Forest</a:t>
                      </a:r>
                      <a:endParaRPr b="1" i="0" sz="1400" u="none" cap="none" strike="noStrike">
                        <a:latin typeface="Calibri"/>
                        <a:ea typeface="Calibri"/>
                        <a:cs typeface="Calibri"/>
                        <a:sym typeface="Calibri"/>
                      </a:endParaRPr>
                    </a:p>
                  </a:txBody>
                  <a:tcPr marT="63500" marB="63500" marR="63500" marL="63500" anchor="ctr">
                    <a:lnL cap="flat" cmpd="sng" w="57150">
                      <a:solidFill>
                        <a:srgbClr val="00B050"/>
                      </a:solidFill>
                      <a:prstDash val="solid"/>
                      <a:round/>
                      <a:headEnd len="sm" w="sm" type="none"/>
                      <a:tailEnd len="sm" w="sm" type="none"/>
                    </a:lnL>
                    <a:lnR cap="flat" cmpd="sng" w="12700">
                      <a:solidFill>
                        <a:schemeClr val="dk1"/>
                      </a:solidFill>
                      <a:prstDash val="solid"/>
                      <a:round/>
                      <a:headEnd len="sm" w="sm" type="none"/>
                      <a:tailEnd len="sm" w="sm" type="none"/>
                    </a:lnR>
                    <a:lnT cap="flat" cmpd="sng" w="57150">
                      <a:solidFill>
                        <a:srgbClr val="00B050"/>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All Features</a:t>
                      </a:r>
                      <a:endParaRPr b="1"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57150">
                      <a:solidFill>
                        <a:srgbClr val="00B050"/>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0.797</a:t>
                      </a:r>
                      <a:endParaRPr b="1"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57150">
                      <a:solidFill>
                        <a:srgbClr val="00B050"/>
                      </a:solidFill>
                      <a:prstDash val="solid"/>
                      <a:round/>
                      <a:headEnd len="sm" w="sm" type="none"/>
                      <a:tailEnd len="sm" w="sm" type="none"/>
                    </a:lnR>
                    <a:lnT cap="flat" cmpd="sng" w="57150">
                      <a:solidFill>
                        <a:srgbClr val="00B050"/>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r>
              <a:tr h="635325">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K-Nearest Neighbours</a:t>
                      </a:r>
                      <a:endParaRPr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57150">
                      <a:solidFill>
                        <a:srgbClr val="00B050"/>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RFE Features</a:t>
                      </a:r>
                      <a:endParaRPr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57150">
                      <a:solidFill>
                        <a:srgbClr val="00B050"/>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0.786</a:t>
                      </a:r>
                      <a:endParaRPr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57150">
                      <a:solidFill>
                        <a:srgbClr val="00B050"/>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r>
              <a:tr h="635325">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Decision Tree</a:t>
                      </a:r>
                      <a:endParaRPr b="1" i="0" sz="1400" u="none" cap="none" strike="noStrike">
                        <a:latin typeface="Calibri"/>
                        <a:ea typeface="Calibri"/>
                        <a:cs typeface="Calibri"/>
                        <a:sym typeface="Calibri"/>
                      </a:endParaRPr>
                    </a:p>
                  </a:txBody>
                  <a:tcPr marT="63500" marB="63500" marR="63500" marL="63500" anchor="ctr">
                    <a:lnL cap="flat" cmpd="sng" w="57150">
                      <a:solidFill>
                        <a:srgbClr val="00B050"/>
                      </a:solidFill>
                      <a:prstDash val="solid"/>
                      <a:round/>
                      <a:headEnd len="sm" w="sm" type="none"/>
                      <a:tailEnd len="sm" w="sm" type="none"/>
                    </a:lnL>
                    <a:lnR cap="flat" cmpd="sng" w="12700">
                      <a:solidFill>
                        <a:schemeClr val="dk1"/>
                      </a:solidFill>
                      <a:prstDash val="solid"/>
                      <a:round/>
                      <a:headEnd len="sm" w="sm" type="none"/>
                      <a:tailEnd len="sm" w="sm" type="none"/>
                    </a:lnR>
                    <a:lnT cap="flat" cmpd="sng" w="57150">
                      <a:solidFill>
                        <a:srgbClr val="00B050"/>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Chi_2 features</a:t>
                      </a:r>
                      <a:endParaRPr b="1"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57150">
                      <a:solidFill>
                        <a:srgbClr val="00B050"/>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0.792</a:t>
                      </a:r>
                      <a:endParaRPr b="1"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57150">
                      <a:solidFill>
                        <a:srgbClr val="00B050"/>
                      </a:solidFill>
                      <a:prstDash val="solid"/>
                      <a:round/>
                      <a:headEnd len="sm" w="sm" type="none"/>
                      <a:tailEnd len="sm" w="sm" type="none"/>
                    </a:lnR>
                    <a:lnT cap="flat" cmpd="sng" w="57150">
                      <a:solidFill>
                        <a:srgbClr val="00B050"/>
                      </a:solidFill>
                      <a:prstDash val="solid"/>
                      <a:round/>
                      <a:headEnd len="sm" w="sm" type="none"/>
                      <a:tailEnd len="sm" w="sm" type="none"/>
                    </a:lnT>
                    <a:lnB cap="flat" cmpd="sng" w="57150">
                      <a:solidFill>
                        <a:srgbClr val="00B050"/>
                      </a:solidFill>
                      <a:prstDash val="solid"/>
                      <a:round/>
                      <a:headEnd len="sm" w="sm" type="none"/>
                      <a:tailEnd len="sm" w="sm" type="none"/>
                    </a:lnB>
                    <a:solidFill>
                      <a:srgbClr val="F2F2F2"/>
                    </a:solidFill>
                  </a:tcPr>
                </a:tc>
              </a:tr>
              <a:tr h="635325">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Support Vector </a:t>
                      </a:r>
                      <a:endParaRPr b="0"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57150">
                      <a:solidFill>
                        <a:srgbClr val="00B050"/>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RFE Features</a:t>
                      </a:r>
                      <a:endParaRPr b="0"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57150">
                      <a:solidFill>
                        <a:srgbClr val="00B050"/>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0.7914</a:t>
                      </a:r>
                      <a:endParaRPr b="0"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57150">
                      <a:solidFill>
                        <a:srgbClr val="00B050"/>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r>
              <a:tr h="635325">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AdaBoost</a:t>
                      </a:r>
                      <a:endParaRPr b="0"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RFE Features</a:t>
                      </a:r>
                      <a:endParaRPr b="0"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0.787</a:t>
                      </a:r>
                      <a:endParaRPr b="0" i="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r>
            </a:tbl>
          </a:graphicData>
        </a:graphic>
      </p:graphicFrame>
      <p:sp>
        <p:nvSpPr>
          <p:cNvPr id="520" name="Google Shape;520;p20"/>
          <p:cNvSpPr/>
          <p:nvPr/>
        </p:nvSpPr>
        <p:spPr>
          <a:xfrm>
            <a:off x="4876800" y="2916238"/>
            <a:ext cx="12192000" cy="4572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1800"/>
              <a:buFont typeface="Arial"/>
              <a:buNone/>
            </a:pPr>
            <a:br>
              <a:rPr b="0" i="0" lang="fr-FR" sz="1800" u="none" cap="none" strike="noStrike">
                <a:solidFill>
                  <a:schemeClr val="dk1"/>
                </a:solidFill>
                <a:latin typeface="Arial"/>
                <a:ea typeface="Arial"/>
                <a:cs typeface="Arial"/>
                <a:sym typeface="Arial"/>
              </a:rPr>
            </a:b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Arial"/>
              <a:ea typeface="Arial"/>
              <a:cs typeface="Arial"/>
              <a:sym typeface="Arial"/>
            </a:endParaRPr>
          </a:p>
        </p:txBody>
      </p:sp>
      <p:grpSp>
        <p:nvGrpSpPr>
          <p:cNvPr id="521" name="Google Shape;521;p20"/>
          <p:cNvGrpSpPr/>
          <p:nvPr/>
        </p:nvGrpSpPr>
        <p:grpSpPr>
          <a:xfrm>
            <a:off x="5671226" y="1410501"/>
            <a:ext cx="5486400" cy="4309037"/>
            <a:chOff x="5671226" y="1682881"/>
            <a:chExt cx="5486400" cy="4309037"/>
          </a:xfrm>
        </p:grpSpPr>
        <p:sp>
          <p:nvSpPr>
            <p:cNvPr id="522" name="Google Shape;522;p20"/>
            <p:cNvSpPr txBox="1"/>
            <p:nvPr/>
          </p:nvSpPr>
          <p:spPr>
            <a:xfrm>
              <a:off x="5671226" y="1682881"/>
              <a:ext cx="5486400" cy="3832698"/>
            </a:xfrm>
            <a:prstGeom prst="rect">
              <a:avLst/>
            </a:prstGeom>
            <a:solidFill>
              <a:srgbClr val="D8D8D8"/>
            </a:solid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23" name="Google Shape;523;p20"/>
            <p:cNvSpPr txBox="1"/>
            <p:nvPr/>
          </p:nvSpPr>
          <p:spPr>
            <a:xfrm>
              <a:off x="5719864" y="5622586"/>
              <a:ext cx="5389124" cy="369332"/>
            </a:xfrm>
            <a:prstGeom prst="rect">
              <a:avLst/>
            </a:prstGeom>
            <a:solidFill>
              <a:srgbClr val="D8D8D8"/>
            </a:solid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lang="fr-FR" sz="1800">
                  <a:solidFill>
                    <a:schemeClr val="dk1"/>
                  </a:solidFill>
                  <a:latin typeface="Calibri"/>
                  <a:ea typeface="Calibri"/>
                  <a:cs typeface="Calibri"/>
                  <a:sym typeface="Calibri"/>
                </a:rPr>
                <a:t>LOGISTIC REGRESSION | ALL FEATURES | HIGHEST AUC</a:t>
              </a:r>
              <a:endParaRPr sz="1800">
                <a:solidFill>
                  <a:schemeClr val="dk1"/>
                </a:solidFill>
                <a:latin typeface="Calibri"/>
                <a:ea typeface="Calibri"/>
                <a:cs typeface="Calibri"/>
                <a:sym typeface="Calibri"/>
              </a:endParaRPr>
            </a:p>
          </p:txBody>
        </p:sp>
      </p:grpSp>
      <p:sp>
        <p:nvSpPr>
          <p:cNvPr id="524" name="Google Shape;524;p20"/>
          <p:cNvSpPr txBox="1"/>
          <p:nvPr/>
        </p:nvSpPr>
        <p:spPr>
          <a:xfrm>
            <a:off x="924128" y="5943600"/>
            <a:ext cx="10184860" cy="646331"/>
          </a:xfrm>
          <a:prstGeom prst="rect">
            <a:avLst/>
          </a:prstGeom>
          <a:solidFill>
            <a:srgbClr val="F2F2F2"/>
          </a:solid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i="1" lang="fr-FR" sz="1800">
                <a:solidFill>
                  <a:schemeClr val="dk1"/>
                </a:solidFill>
                <a:latin typeface="Calibri"/>
                <a:ea typeface="Calibri"/>
                <a:cs typeface="Calibri"/>
                <a:sym typeface="Calibri"/>
              </a:rPr>
              <a:t>Random Forest has shown to be the best performing model with the highest accuracy of 0.797 among the six models with all 475 features</a:t>
            </a:r>
            <a:endParaRPr i="1" sz="1800">
              <a:solidFill>
                <a:schemeClr val="dk1"/>
              </a:solidFill>
              <a:latin typeface="Calibri"/>
              <a:ea typeface="Calibri"/>
              <a:cs typeface="Calibri"/>
              <a:sym typeface="Calibri"/>
            </a:endParaRPr>
          </a:p>
        </p:txBody>
      </p:sp>
      <p:pic>
        <p:nvPicPr>
          <p:cNvPr descr="A screenshot of a cell phone&#10;&#10;Description automatically generated" id="525" name="Google Shape;525;p20"/>
          <p:cNvPicPr preferRelativeResize="0"/>
          <p:nvPr/>
        </p:nvPicPr>
        <p:blipFill rotWithShape="1">
          <a:blip r:embed="rId3">
            <a:alphaModFix/>
          </a:blip>
          <a:srcRect b="0" l="0" r="0" t="0"/>
          <a:stretch/>
        </p:blipFill>
        <p:spPr>
          <a:xfrm>
            <a:off x="5899569" y="1582037"/>
            <a:ext cx="5004940" cy="3544107"/>
          </a:xfrm>
          <a:prstGeom prst="rect">
            <a:avLst/>
          </a:prstGeom>
          <a:noFill/>
          <a:ln>
            <a:noFill/>
          </a:ln>
        </p:spPr>
      </p:pic>
      <p:pic>
        <p:nvPicPr>
          <p:cNvPr id="526" name="Google Shape;526;p20"/>
          <p:cNvPicPr preferRelativeResize="0"/>
          <p:nvPr/>
        </p:nvPicPr>
        <p:blipFill rotWithShape="1">
          <a:blip r:embed="rId4">
            <a:alphaModFix/>
          </a:blip>
          <a:srcRect b="0" l="0" r="0" t="0"/>
          <a:stretch/>
        </p:blipFill>
        <p:spPr>
          <a:xfrm>
            <a:off x="10054070" y="329256"/>
            <a:ext cx="487363" cy="48736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0" name="Shape 530"/>
        <p:cNvGrpSpPr/>
        <p:nvPr/>
      </p:nvGrpSpPr>
      <p:grpSpPr>
        <a:xfrm>
          <a:off x="0" y="0"/>
          <a:ext cx="0" cy="0"/>
          <a:chOff x="0" y="0"/>
          <a:chExt cx="0" cy="0"/>
        </a:xfrm>
      </p:grpSpPr>
      <p:sp>
        <p:nvSpPr>
          <p:cNvPr id="531" name="Google Shape;531;p21"/>
          <p:cNvSpPr txBox="1"/>
          <p:nvPr>
            <p:ph type="title"/>
          </p:nvPr>
        </p:nvSpPr>
        <p:spPr>
          <a:xfrm>
            <a:off x="838200" y="280284"/>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Results &amp; Evaluation</a:t>
            </a:r>
            <a:br>
              <a:rPr lang="fr-FR"/>
            </a:br>
            <a:r>
              <a:rPr i="1" lang="fr-FR" sz="2400"/>
              <a:t>10</a:t>
            </a:r>
            <a:r>
              <a:rPr i="1" lang="fr-FR" sz="1600"/>
              <a:t>-Fold Cross Validation</a:t>
            </a:r>
            <a:endParaRPr i="1" sz="1600"/>
          </a:p>
        </p:txBody>
      </p:sp>
      <p:sp>
        <p:nvSpPr>
          <p:cNvPr id="532" name="Google Shape;532;p21"/>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3" name="Google Shape;533;p21"/>
          <p:cNvSpPr txBox="1"/>
          <p:nvPr/>
        </p:nvSpPr>
        <p:spPr>
          <a:xfrm>
            <a:off x="443060" y="5886758"/>
            <a:ext cx="10665928" cy="646331"/>
          </a:xfrm>
          <a:prstGeom prst="rect">
            <a:avLst/>
          </a:prstGeom>
          <a:solidFill>
            <a:srgbClr val="F2F2F2"/>
          </a:solid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i="1" lang="fr-FR" sz="1800">
                <a:solidFill>
                  <a:schemeClr val="dk1"/>
                </a:solidFill>
                <a:latin typeface="Calibri"/>
                <a:ea typeface="Calibri"/>
                <a:cs typeface="Calibri"/>
                <a:sym typeface="Calibri"/>
              </a:rPr>
              <a:t>Logistic Regression has the lowest variance hence most consistent performance. Whereas K-nearest neighbour has shown to be least stable model with the highest variance from the 10 folds cross validation score. </a:t>
            </a:r>
            <a:endParaRPr i="1" sz="1800">
              <a:solidFill>
                <a:schemeClr val="dk1"/>
              </a:solidFill>
              <a:latin typeface="Calibri"/>
              <a:ea typeface="Calibri"/>
              <a:cs typeface="Calibri"/>
              <a:sym typeface="Calibri"/>
            </a:endParaRPr>
          </a:p>
        </p:txBody>
      </p:sp>
      <p:graphicFrame>
        <p:nvGraphicFramePr>
          <p:cNvPr id="534" name="Google Shape;534;p21"/>
          <p:cNvGraphicFramePr/>
          <p:nvPr/>
        </p:nvGraphicFramePr>
        <p:xfrm>
          <a:off x="2262433" y="1507781"/>
          <a:ext cx="3000000" cy="3000000"/>
        </p:xfrm>
        <a:graphic>
          <a:graphicData uri="http://schemas.openxmlformats.org/drawingml/2006/table">
            <a:tbl>
              <a:tblPr>
                <a:noFill/>
                <a:tableStyleId>{CE3E70CD-42ED-4640-A823-B1BC74213C68}</a:tableStyleId>
              </a:tblPr>
              <a:tblGrid>
                <a:gridCol w="2026925"/>
                <a:gridCol w="1653975"/>
                <a:gridCol w="1508025"/>
              </a:tblGrid>
              <a:tr h="557325">
                <a:tc>
                  <a:txBody>
                    <a:bodyPr/>
                    <a:lstStyle/>
                    <a:p>
                      <a:pPr indent="0" lvl="0" marL="0" marR="0" rtl="0" algn="ctr">
                        <a:spcBef>
                          <a:spcPts val="0"/>
                        </a:spcBef>
                        <a:spcAft>
                          <a:spcPts val="0"/>
                        </a:spcAft>
                        <a:buNone/>
                      </a:pPr>
                      <a:r>
                        <a:rPr b="1" i="0" lang="fr-FR" sz="1800" u="none" cap="none" strike="noStrike">
                          <a:solidFill>
                            <a:srgbClr val="000000"/>
                          </a:solidFill>
                          <a:latin typeface="Calibri"/>
                          <a:ea typeface="Calibri"/>
                          <a:cs typeface="Calibri"/>
                          <a:sym typeface="Calibri"/>
                        </a:rPr>
                        <a:t>CLASSIFIER</a:t>
                      </a:r>
                      <a:endParaRPr b="1" sz="18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3810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800" u="none" cap="none" strike="noStrike">
                          <a:solidFill>
                            <a:srgbClr val="000000"/>
                          </a:solidFill>
                          <a:latin typeface="Calibri"/>
                          <a:ea typeface="Calibri"/>
                          <a:cs typeface="Calibri"/>
                          <a:sym typeface="Calibri"/>
                        </a:rPr>
                        <a:t>MEAN CV SCORE</a:t>
                      </a:r>
                      <a:endParaRPr b="1" sz="18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3810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800" u="none" cap="none" strike="noStrike">
                          <a:solidFill>
                            <a:srgbClr val="000000"/>
                          </a:solidFill>
                          <a:latin typeface="Calibri"/>
                          <a:ea typeface="Calibri"/>
                          <a:cs typeface="Calibri"/>
                          <a:sym typeface="Calibri"/>
                        </a:rPr>
                        <a:t>VARIANCE</a:t>
                      </a:r>
                      <a:endParaRPr b="1" sz="18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38100">
                      <a:solidFill>
                        <a:srgbClr val="00B050"/>
                      </a:solidFill>
                      <a:prstDash val="solid"/>
                      <a:round/>
                      <a:headEnd len="sm" w="sm" type="none"/>
                      <a:tailEnd len="sm" w="sm" type="none"/>
                    </a:lnB>
                    <a:solidFill>
                      <a:srgbClr val="F2F2F2"/>
                    </a:solidFill>
                  </a:tcPr>
                </a:tc>
              </a:tr>
              <a:tr h="593575">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Logistic Regression</a:t>
                      </a:r>
                      <a:endParaRPr b="1" sz="1400" u="none" cap="none" strike="noStrike">
                        <a:latin typeface="Calibri"/>
                        <a:ea typeface="Calibri"/>
                        <a:cs typeface="Calibri"/>
                        <a:sym typeface="Calibri"/>
                      </a:endParaRPr>
                    </a:p>
                  </a:txBody>
                  <a:tcPr marT="63500" marB="63500" marR="63500" marL="63500" anchor="ctr">
                    <a:lnL cap="flat" cmpd="sng" w="38100">
                      <a:solidFill>
                        <a:srgbClr val="00B050"/>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00B050"/>
                      </a:solidFill>
                      <a:prstDash val="solid"/>
                      <a:round/>
                      <a:headEnd len="sm" w="sm" type="none"/>
                      <a:tailEnd len="sm" w="sm" type="none"/>
                    </a:lnT>
                    <a:lnB cap="flat" cmpd="sng" w="3810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0.737</a:t>
                      </a:r>
                      <a:endParaRPr b="1"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00B050"/>
                      </a:solidFill>
                      <a:prstDash val="solid"/>
                      <a:round/>
                      <a:headEnd len="sm" w="sm" type="none"/>
                      <a:tailEnd len="sm" w="sm" type="none"/>
                    </a:lnT>
                    <a:lnB cap="flat" cmpd="sng" w="38100">
                      <a:solidFill>
                        <a:srgbClr val="00B05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3.952e-7</a:t>
                      </a:r>
                      <a:endParaRPr b="1"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38100">
                      <a:solidFill>
                        <a:srgbClr val="00B050"/>
                      </a:solidFill>
                      <a:prstDash val="solid"/>
                      <a:round/>
                      <a:headEnd len="sm" w="sm" type="none"/>
                      <a:tailEnd len="sm" w="sm" type="none"/>
                    </a:lnR>
                    <a:lnT cap="flat" cmpd="sng" w="38100">
                      <a:solidFill>
                        <a:srgbClr val="00B050"/>
                      </a:solidFill>
                      <a:prstDash val="solid"/>
                      <a:round/>
                      <a:headEnd len="sm" w="sm" type="none"/>
                      <a:tailEnd len="sm" w="sm" type="none"/>
                    </a:lnT>
                    <a:lnB cap="flat" cmpd="sng" w="38100">
                      <a:solidFill>
                        <a:srgbClr val="00B050"/>
                      </a:solidFill>
                      <a:prstDash val="solid"/>
                      <a:round/>
                      <a:headEnd len="sm" w="sm" type="none"/>
                      <a:tailEnd len="sm" w="sm" type="none"/>
                    </a:lnB>
                    <a:solidFill>
                      <a:srgbClr val="F2F2F2"/>
                    </a:solidFill>
                  </a:tcPr>
                </a:tc>
              </a:tr>
              <a:tr h="593575">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Random Forest</a:t>
                      </a:r>
                      <a:endParaRPr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00B050"/>
                      </a:solidFill>
                      <a:prstDash val="solid"/>
                      <a:round/>
                      <a:headEnd len="sm" w="sm" type="none"/>
                      <a:tailEnd len="sm" w="sm" type="none"/>
                    </a:lnT>
                    <a:lnB cap="flat" cmpd="sng" w="38100">
                      <a:solidFill>
                        <a:srgbClr val="FF000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0.806</a:t>
                      </a:r>
                      <a:endParaRPr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00B050"/>
                      </a:solidFill>
                      <a:prstDash val="solid"/>
                      <a:round/>
                      <a:headEnd len="sm" w="sm" type="none"/>
                      <a:tailEnd len="sm" w="sm" type="none"/>
                    </a:lnT>
                    <a:lnB cap="flat" cmpd="sng" w="38100">
                      <a:solidFill>
                        <a:srgbClr val="FF000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3.531e-4</a:t>
                      </a:r>
                      <a:endParaRPr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00B050"/>
                      </a:solidFill>
                      <a:prstDash val="solid"/>
                      <a:round/>
                      <a:headEnd len="sm" w="sm" type="none"/>
                      <a:tailEnd len="sm" w="sm" type="none"/>
                    </a:lnT>
                    <a:lnB cap="flat" cmpd="sng" w="38100">
                      <a:solidFill>
                        <a:srgbClr val="FF0000"/>
                      </a:solidFill>
                      <a:prstDash val="solid"/>
                      <a:round/>
                      <a:headEnd len="sm" w="sm" type="none"/>
                      <a:tailEnd len="sm" w="sm" type="none"/>
                    </a:lnB>
                    <a:solidFill>
                      <a:srgbClr val="F2F2F2"/>
                    </a:solidFill>
                  </a:tcPr>
                </a:tc>
              </a:tr>
              <a:tr h="593575">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K-nearest Neighbour</a:t>
                      </a:r>
                      <a:endParaRPr b="1" sz="1400" u="none" cap="none" strike="noStrike">
                        <a:latin typeface="Calibri"/>
                        <a:ea typeface="Calibri"/>
                        <a:cs typeface="Calibri"/>
                        <a:sym typeface="Calibri"/>
                      </a:endParaRPr>
                    </a:p>
                  </a:txBody>
                  <a:tcPr marT="63500" marB="63500" marR="63500" marL="63500" anchor="ctr">
                    <a:lnL cap="flat" cmpd="sng" w="38100">
                      <a:solidFill>
                        <a:srgbClr val="FF0000"/>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FF0000"/>
                      </a:solidFill>
                      <a:prstDash val="solid"/>
                      <a:round/>
                      <a:headEnd len="sm" w="sm" type="none"/>
                      <a:tailEnd len="sm" w="sm" type="none"/>
                    </a:lnT>
                    <a:lnB cap="flat" cmpd="sng" w="38100">
                      <a:solidFill>
                        <a:srgbClr val="FF000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0.707</a:t>
                      </a:r>
                      <a:endParaRPr b="1"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FF0000"/>
                      </a:solidFill>
                      <a:prstDash val="solid"/>
                      <a:round/>
                      <a:headEnd len="sm" w="sm" type="none"/>
                      <a:tailEnd len="sm" w="sm" type="none"/>
                    </a:lnT>
                    <a:lnB cap="flat" cmpd="sng" w="38100">
                      <a:solidFill>
                        <a:srgbClr val="FF0000"/>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1" i="0" lang="fr-FR" sz="1400" u="none" cap="none" strike="noStrike">
                          <a:solidFill>
                            <a:srgbClr val="000000"/>
                          </a:solidFill>
                          <a:latin typeface="Calibri"/>
                          <a:ea typeface="Calibri"/>
                          <a:cs typeface="Calibri"/>
                          <a:sym typeface="Calibri"/>
                        </a:rPr>
                        <a:t>9.188e-4</a:t>
                      </a:r>
                      <a:endParaRPr b="1"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38100">
                      <a:solidFill>
                        <a:srgbClr val="FF0000"/>
                      </a:solidFill>
                      <a:prstDash val="solid"/>
                      <a:round/>
                      <a:headEnd len="sm" w="sm" type="none"/>
                      <a:tailEnd len="sm" w="sm" type="none"/>
                    </a:lnR>
                    <a:lnT cap="flat" cmpd="sng" w="38100">
                      <a:solidFill>
                        <a:srgbClr val="FF0000"/>
                      </a:solidFill>
                      <a:prstDash val="solid"/>
                      <a:round/>
                      <a:headEnd len="sm" w="sm" type="none"/>
                      <a:tailEnd len="sm" w="sm" type="none"/>
                    </a:lnT>
                    <a:lnB cap="flat" cmpd="sng" w="38100">
                      <a:solidFill>
                        <a:srgbClr val="FF0000"/>
                      </a:solidFill>
                      <a:prstDash val="solid"/>
                      <a:round/>
                      <a:headEnd len="sm" w="sm" type="none"/>
                      <a:tailEnd len="sm" w="sm" type="none"/>
                    </a:lnB>
                    <a:solidFill>
                      <a:srgbClr val="F2F2F2"/>
                    </a:solidFill>
                  </a:tcPr>
                </a:tc>
              </a:tr>
              <a:tr h="593575">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Decision Tree</a:t>
                      </a:r>
                      <a:endParaRPr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FF00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0.796</a:t>
                      </a:r>
                      <a:endParaRPr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FF00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2.267e-4</a:t>
                      </a:r>
                      <a:endParaRPr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38100">
                      <a:solidFill>
                        <a:srgbClr val="FF00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r>
              <a:tr h="593575">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SVM</a:t>
                      </a:r>
                      <a:endParaRPr b="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0.726</a:t>
                      </a:r>
                      <a:endParaRPr b="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3.953e-7</a:t>
                      </a:r>
                      <a:endParaRPr b="0"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r>
              <a:tr h="593575">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AdaBoost</a:t>
                      </a:r>
                      <a:endParaRPr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0.807</a:t>
                      </a:r>
                      <a:endParaRPr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c>
                  <a:txBody>
                    <a:bodyPr/>
                    <a:lstStyle/>
                    <a:p>
                      <a:pPr indent="0" lvl="0" marL="0" marR="0" rtl="0" algn="ctr">
                        <a:spcBef>
                          <a:spcPts val="0"/>
                        </a:spcBef>
                        <a:spcAft>
                          <a:spcPts val="0"/>
                        </a:spcAft>
                        <a:buNone/>
                      </a:pPr>
                      <a:r>
                        <a:rPr b="0" i="0" lang="fr-FR" sz="1400" u="none" cap="none" strike="noStrike">
                          <a:solidFill>
                            <a:srgbClr val="000000"/>
                          </a:solidFill>
                          <a:latin typeface="Calibri"/>
                          <a:ea typeface="Calibri"/>
                          <a:cs typeface="Calibri"/>
                          <a:sym typeface="Calibri"/>
                        </a:rPr>
                        <a:t>2.321e-4</a:t>
                      </a:r>
                      <a:endParaRPr sz="1400" u="none" cap="none" strike="noStrike">
                        <a:latin typeface="Calibri"/>
                        <a:ea typeface="Calibri"/>
                        <a:cs typeface="Calibri"/>
                        <a:sym typeface="Calibri"/>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2F2F2"/>
                    </a:solidFill>
                  </a:tcPr>
                </a:tc>
              </a:tr>
            </a:tbl>
          </a:graphicData>
        </a:graphic>
      </p:graphicFrame>
      <p:sp>
        <p:nvSpPr>
          <p:cNvPr id="535" name="Google Shape;535;p21"/>
          <p:cNvSpPr txBox="1"/>
          <p:nvPr/>
        </p:nvSpPr>
        <p:spPr>
          <a:xfrm>
            <a:off x="8537613" y="3480005"/>
            <a:ext cx="1400783" cy="369332"/>
          </a:xfrm>
          <a:prstGeom prst="rect">
            <a:avLst/>
          </a:prstGeom>
          <a:solidFill>
            <a:srgbClr val="F2F2F2"/>
          </a:solidFill>
          <a:ln cap="flat" cmpd="sng" w="28575">
            <a:solidFill>
              <a:srgbClr val="FF0000"/>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lang="fr-FR" sz="1800">
                <a:solidFill>
                  <a:schemeClr val="dk1"/>
                </a:solidFill>
                <a:latin typeface="Calibri"/>
                <a:ea typeface="Calibri"/>
                <a:cs typeface="Calibri"/>
                <a:sym typeface="Calibri"/>
              </a:rPr>
              <a:t>Least Stable</a:t>
            </a:r>
            <a:endParaRPr sz="1800">
              <a:solidFill>
                <a:schemeClr val="dk1"/>
              </a:solidFill>
              <a:latin typeface="Calibri"/>
              <a:ea typeface="Calibri"/>
              <a:cs typeface="Calibri"/>
              <a:sym typeface="Calibri"/>
            </a:endParaRPr>
          </a:p>
        </p:txBody>
      </p:sp>
      <p:sp>
        <p:nvSpPr>
          <p:cNvPr id="536" name="Google Shape;536;p21"/>
          <p:cNvSpPr txBox="1"/>
          <p:nvPr/>
        </p:nvSpPr>
        <p:spPr>
          <a:xfrm>
            <a:off x="8528784" y="2304373"/>
            <a:ext cx="1400783" cy="369332"/>
          </a:xfrm>
          <a:prstGeom prst="rect">
            <a:avLst/>
          </a:prstGeom>
          <a:solidFill>
            <a:srgbClr val="F2F2F2"/>
          </a:solidFill>
          <a:ln cap="flat" cmpd="sng" w="28575">
            <a:solidFill>
              <a:srgbClr val="00B050"/>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lang="fr-FR" sz="1800">
                <a:solidFill>
                  <a:schemeClr val="dk1"/>
                </a:solidFill>
                <a:latin typeface="Calibri"/>
                <a:ea typeface="Calibri"/>
                <a:cs typeface="Calibri"/>
                <a:sym typeface="Calibri"/>
              </a:rPr>
              <a:t>Most Stable</a:t>
            </a:r>
            <a:endParaRPr sz="1800">
              <a:solidFill>
                <a:schemeClr val="dk1"/>
              </a:solidFill>
              <a:latin typeface="Calibri"/>
              <a:ea typeface="Calibri"/>
              <a:cs typeface="Calibri"/>
              <a:sym typeface="Calibri"/>
            </a:endParaRPr>
          </a:p>
        </p:txBody>
      </p:sp>
      <p:sp>
        <p:nvSpPr>
          <p:cNvPr id="537" name="Google Shape;537;p21"/>
          <p:cNvSpPr/>
          <p:nvPr/>
        </p:nvSpPr>
        <p:spPr>
          <a:xfrm>
            <a:off x="7579150" y="3583365"/>
            <a:ext cx="867266" cy="162612"/>
          </a:xfrm>
          <a:prstGeom prst="leftArrow">
            <a:avLst>
              <a:gd fmla="val 50000" name="adj1"/>
              <a:gd fmla="val 50000" name="adj2"/>
            </a:avLst>
          </a:prstGeom>
          <a:solidFill>
            <a:schemeClr val="lt1"/>
          </a:solidFill>
          <a:ln cap="flat" cmpd="sng" w="28575">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8" name="Google Shape;538;p21"/>
          <p:cNvSpPr/>
          <p:nvPr/>
        </p:nvSpPr>
        <p:spPr>
          <a:xfrm>
            <a:off x="7579150" y="2359413"/>
            <a:ext cx="867266" cy="162612"/>
          </a:xfrm>
          <a:prstGeom prst="leftArrow">
            <a:avLst>
              <a:gd fmla="val 50000" name="adj1"/>
              <a:gd fmla="val 50000" name="adj2"/>
            </a:avLst>
          </a:prstGeom>
          <a:solidFill>
            <a:schemeClr val="lt1"/>
          </a:solid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39" name="Google Shape;539;p21"/>
          <p:cNvPicPr preferRelativeResize="0"/>
          <p:nvPr/>
        </p:nvPicPr>
        <p:blipFill rotWithShape="1">
          <a:blip r:embed="rId3">
            <a:alphaModFix/>
          </a:blip>
          <a:srcRect b="0" l="0" r="0" t="0"/>
          <a:stretch/>
        </p:blipFill>
        <p:spPr>
          <a:xfrm>
            <a:off x="10055294" y="455702"/>
            <a:ext cx="487363" cy="48736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3" name="Shape 543"/>
        <p:cNvGrpSpPr/>
        <p:nvPr/>
      </p:nvGrpSpPr>
      <p:grpSpPr>
        <a:xfrm>
          <a:off x="0" y="0"/>
          <a:ext cx="0" cy="0"/>
          <a:chOff x="0" y="0"/>
          <a:chExt cx="0" cy="0"/>
        </a:xfrm>
      </p:grpSpPr>
      <p:sp>
        <p:nvSpPr>
          <p:cNvPr id="544" name="Google Shape;544;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Conclusion</a:t>
            </a:r>
            <a:endParaRPr/>
          </a:p>
        </p:txBody>
      </p:sp>
      <p:sp>
        <p:nvSpPr>
          <p:cNvPr id="545" name="Google Shape;545;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130000"/>
              </a:lnSpc>
              <a:spcBef>
                <a:spcPts val="0"/>
              </a:spcBef>
              <a:spcAft>
                <a:spcPts val="0"/>
              </a:spcAft>
              <a:buClr>
                <a:schemeClr val="lt1"/>
              </a:buClr>
              <a:buSzPts val="2380"/>
              <a:buChar char="•"/>
            </a:pPr>
            <a:r>
              <a:rPr lang="fr-FR" sz="2380">
                <a:latin typeface="Calibri"/>
                <a:ea typeface="Calibri"/>
                <a:cs typeface="Calibri"/>
                <a:sym typeface="Calibri"/>
              </a:rPr>
              <a:t>Our model can predict whether a song will become popular with </a:t>
            </a:r>
            <a:r>
              <a:rPr b="1" lang="fr-FR" sz="2380" u="sng">
                <a:latin typeface="Calibri"/>
                <a:ea typeface="Calibri"/>
                <a:cs typeface="Calibri"/>
                <a:sym typeface="Calibri"/>
              </a:rPr>
              <a:t>79.7% accuracy</a:t>
            </a:r>
            <a:r>
              <a:rPr lang="fr-FR" sz="2380">
                <a:latin typeface="Calibri"/>
                <a:ea typeface="Calibri"/>
                <a:cs typeface="Calibri"/>
                <a:sym typeface="Calibri"/>
              </a:rPr>
              <a:t>.</a:t>
            </a:r>
            <a:endParaRPr/>
          </a:p>
          <a:p>
            <a:pPr indent="-228600" lvl="0" marL="228600" rtl="0" algn="l">
              <a:lnSpc>
                <a:spcPct val="130000"/>
              </a:lnSpc>
              <a:spcBef>
                <a:spcPts val="1600"/>
              </a:spcBef>
              <a:spcAft>
                <a:spcPts val="0"/>
              </a:spcAft>
              <a:buClr>
                <a:schemeClr val="lt1"/>
              </a:buClr>
              <a:buSzPts val="2380"/>
              <a:buChar char="•"/>
            </a:pPr>
            <a:r>
              <a:rPr lang="fr-FR" sz="2380">
                <a:latin typeface="Calibri"/>
                <a:ea typeface="Calibri"/>
                <a:cs typeface="Calibri"/>
                <a:sym typeface="Calibri"/>
              </a:rPr>
              <a:t>We obtain this by using </a:t>
            </a:r>
            <a:r>
              <a:rPr b="1" lang="fr-FR" sz="2380" u="sng">
                <a:latin typeface="Calibri"/>
                <a:ea typeface="Calibri"/>
                <a:cs typeface="Calibri"/>
                <a:sym typeface="Calibri"/>
              </a:rPr>
              <a:t>RANDOM FOREST </a:t>
            </a:r>
            <a:r>
              <a:rPr lang="fr-FR" sz="2380">
                <a:latin typeface="Calibri"/>
                <a:ea typeface="Calibri"/>
                <a:cs typeface="Calibri"/>
                <a:sym typeface="Calibri"/>
              </a:rPr>
              <a:t>model (Binary Classification) with 475 song features ranging from song’s loudness to lyric’s sentiment </a:t>
            </a:r>
            <a:endParaRPr/>
          </a:p>
          <a:p>
            <a:pPr indent="-228600" lvl="0" marL="228600" rtl="0" algn="l">
              <a:lnSpc>
                <a:spcPct val="130000"/>
              </a:lnSpc>
              <a:spcBef>
                <a:spcPts val="1600"/>
              </a:spcBef>
              <a:spcAft>
                <a:spcPts val="0"/>
              </a:spcAft>
              <a:buClr>
                <a:schemeClr val="lt1"/>
              </a:buClr>
              <a:buSzPts val="2380"/>
              <a:buChar char="•"/>
            </a:pPr>
            <a:r>
              <a:rPr lang="fr-FR" sz="2380">
                <a:latin typeface="Calibri"/>
                <a:ea typeface="Calibri"/>
                <a:cs typeface="Calibri"/>
                <a:sym typeface="Calibri"/>
              </a:rPr>
              <a:t>Similar accuracy is achieved through using feature selection methods (Decision Tree + Chi2 = 79.72% accuracy)</a:t>
            </a:r>
            <a:endParaRPr/>
          </a:p>
          <a:p>
            <a:pPr indent="-228600" lvl="0" marL="228600" rtl="0" algn="l">
              <a:lnSpc>
                <a:spcPct val="130000"/>
              </a:lnSpc>
              <a:spcBef>
                <a:spcPts val="1600"/>
              </a:spcBef>
              <a:spcAft>
                <a:spcPts val="0"/>
              </a:spcAft>
              <a:buClr>
                <a:schemeClr val="lt1"/>
              </a:buClr>
              <a:buSzPts val="2380"/>
              <a:buChar char="•"/>
            </a:pPr>
            <a:r>
              <a:rPr lang="fr-FR" sz="2380">
                <a:latin typeface="Calibri"/>
                <a:ea typeface="Calibri"/>
                <a:cs typeface="Calibri"/>
                <a:sym typeface="Calibri"/>
              </a:rPr>
              <a:t>We opted classification instead of regression models because it correlates with the business needs.</a:t>
            </a:r>
            <a:endParaRPr/>
          </a:p>
          <a:p>
            <a:pPr indent="-77470" lvl="0" marL="228600" rtl="0" algn="l">
              <a:lnSpc>
                <a:spcPct val="70000"/>
              </a:lnSpc>
              <a:spcBef>
                <a:spcPts val="1600"/>
              </a:spcBef>
              <a:spcAft>
                <a:spcPts val="0"/>
              </a:spcAft>
              <a:buClr>
                <a:schemeClr val="lt1"/>
              </a:buClr>
              <a:buSzPts val="2380"/>
              <a:buNone/>
            </a:pPr>
            <a:r>
              <a:t/>
            </a:r>
            <a:endParaRPr sz="2380">
              <a:latin typeface="Calibri"/>
              <a:ea typeface="Calibri"/>
              <a:cs typeface="Calibri"/>
              <a:sym typeface="Calibri"/>
            </a:endParaRPr>
          </a:p>
        </p:txBody>
      </p:sp>
      <p:sp>
        <p:nvSpPr>
          <p:cNvPr id="546" name="Google Shape;546;p22"/>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47" name="Google Shape;547;p22"/>
          <p:cNvPicPr preferRelativeResize="0"/>
          <p:nvPr/>
        </p:nvPicPr>
        <p:blipFill rotWithShape="1">
          <a:blip r:embed="rId3">
            <a:alphaModFix/>
          </a:blip>
          <a:srcRect b="0" l="0" r="0" t="0"/>
          <a:stretch/>
        </p:blipFill>
        <p:spPr>
          <a:xfrm>
            <a:off x="10762996" y="437355"/>
            <a:ext cx="487363" cy="48736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1" name="Shape 551"/>
        <p:cNvGrpSpPr/>
        <p:nvPr/>
      </p:nvGrpSpPr>
      <p:grpSpPr>
        <a:xfrm>
          <a:off x="0" y="0"/>
          <a:ext cx="0" cy="0"/>
          <a:chOff x="0" y="0"/>
          <a:chExt cx="0" cy="0"/>
        </a:xfrm>
      </p:grpSpPr>
      <p:pic>
        <p:nvPicPr>
          <p:cNvPr id="552" name="Google Shape;552;p23"/>
          <p:cNvPicPr preferRelativeResize="0"/>
          <p:nvPr/>
        </p:nvPicPr>
        <p:blipFill rotWithShape="1">
          <a:blip r:embed="rId3">
            <a:alphaModFix/>
          </a:blip>
          <a:srcRect b="0" l="0" r="0" t="0"/>
          <a:stretch/>
        </p:blipFill>
        <p:spPr>
          <a:xfrm>
            <a:off x="10263270" y="507313"/>
            <a:ext cx="487363" cy="487363"/>
          </a:xfrm>
          <a:prstGeom prst="rect">
            <a:avLst/>
          </a:prstGeom>
          <a:noFill/>
          <a:ln>
            <a:noFill/>
          </a:ln>
        </p:spPr>
      </p:pic>
      <p:pic>
        <p:nvPicPr>
          <p:cNvPr id="553" name="Google Shape;553;p23"/>
          <p:cNvPicPr preferRelativeResize="0"/>
          <p:nvPr/>
        </p:nvPicPr>
        <p:blipFill rotWithShape="1">
          <a:blip r:embed="rId4">
            <a:alphaModFix/>
          </a:blip>
          <a:srcRect b="4167" l="67551" r="18937" t="0"/>
          <a:stretch/>
        </p:blipFill>
        <p:spPr>
          <a:xfrm>
            <a:off x="11187181" y="4608626"/>
            <a:ext cx="1004819" cy="2249374"/>
          </a:xfrm>
          <a:prstGeom prst="rect">
            <a:avLst/>
          </a:prstGeom>
          <a:noFill/>
          <a:ln>
            <a:noFill/>
          </a:ln>
        </p:spPr>
      </p:pic>
      <p:pic>
        <p:nvPicPr>
          <p:cNvPr id="554" name="Google Shape;554;p23"/>
          <p:cNvPicPr preferRelativeResize="0"/>
          <p:nvPr/>
        </p:nvPicPr>
        <p:blipFill rotWithShape="1">
          <a:blip r:embed="rId5">
            <a:alphaModFix/>
          </a:blip>
          <a:srcRect b="5037" l="2592" r="68528" t="5204"/>
          <a:stretch/>
        </p:blipFill>
        <p:spPr>
          <a:xfrm>
            <a:off x="8977979" y="4583732"/>
            <a:ext cx="2146427" cy="2198356"/>
          </a:xfrm>
          <a:prstGeom prst="rect">
            <a:avLst/>
          </a:prstGeom>
          <a:noFill/>
          <a:ln>
            <a:noFill/>
          </a:ln>
        </p:spPr>
      </p:pic>
      <p:pic>
        <p:nvPicPr>
          <p:cNvPr id="555" name="Google Shape;555;p23"/>
          <p:cNvPicPr preferRelativeResize="0"/>
          <p:nvPr/>
        </p:nvPicPr>
        <p:blipFill rotWithShape="1">
          <a:blip r:embed="rId6">
            <a:alphaModFix/>
          </a:blip>
          <a:srcRect b="4271" l="51552" r="4027" t="1122"/>
          <a:stretch/>
        </p:blipFill>
        <p:spPr>
          <a:xfrm>
            <a:off x="0" y="4608626"/>
            <a:ext cx="2213039" cy="2258567"/>
          </a:xfrm>
          <a:prstGeom prst="rect">
            <a:avLst/>
          </a:prstGeom>
          <a:noFill/>
          <a:ln>
            <a:noFill/>
          </a:ln>
        </p:spPr>
      </p:pic>
      <p:pic>
        <p:nvPicPr>
          <p:cNvPr id="556" name="Google Shape;556;p23"/>
          <p:cNvPicPr preferRelativeResize="0"/>
          <p:nvPr/>
        </p:nvPicPr>
        <p:blipFill rotWithShape="1">
          <a:blip r:embed="rId4">
            <a:alphaModFix/>
          </a:blip>
          <a:srcRect b="6790" l="35162" r="35945" t="4334"/>
          <a:stretch/>
        </p:blipFill>
        <p:spPr>
          <a:xfrm>
            <a:off x="6713957" y="4608626"/>
            <a:ext cx="2213038" cy="2253575"/>
          </a:xfrm>
          <a:prstGeom prst="rect">
            <a:avLst/>
          </a:prstGeom>
          <a:noFill/>
          <a:ln>
            <a:noFill/>
          </a:ln>
        </p:spPr>
      </p:pic>
      <p:pic>
        <p:nvPicPr>
          <p:cNvPr id="557" name="Google Shape;557;p23"/>
          <p:cNvPicPr preferRelativeResize="0"/>
          <p:nvPr/>
        </p:nvPicPr>
        <p:blipFill rotWithShape="1">
          <a:blip r:embed="rId4">
            <a:alphaModFix/>
          </a:blip>
          <a:srcRect b="5917" l="1743" r="68444" t="5100"/>
          <a:stretch/>
        </p:blipFill>
        <p:spPr>
          <a:xfrm>
            <a:off x="4503714" y="4628346"/>
            <a:ext cx="2217172" cy="2229654"/>
          </a:xfrm>
          <a:prstGeom prst="rect">
            <a:avLst/>
          </a:prstGeom>
          <a:noFill/>
          <a:ln>
            <a:noFill/>
          </a:ln>
        </p:spPr>
      </p:pic>
      <p:pic>
        <p:nvPicPr>
          <p:cNvPr id="558" name="Google Shape;558;p23"/>
          <p:cNvPicPr preferRelativeResize="0"/>
          <p:nvPr/>
        </p:nvPicPr>
        <p:blipFill rotWithShape="1">
          <a:blip r:embed="rId5">
            <a:alphaModFix/>
          </a:blip>
          <a:srcRect b="5616" l="67531" r="3026" t="6605"/>
          <a:stretch/>
        </p:blipFill>
        <p:spPr>
          <a:xfrm>
            <a:off x="2243444" y="4628167"/>
            <a:ext cx="2271976" cy="2232087"/>
          </a:xfrm>
          <a:prstGeom prst="rect">
            <a:avLst/>
          </a:prstGeom>
          <a:noFill/>
          <a:ln>
            <a:noFill/>
          </a:ln>
        </p:spPr>
      </p:pic>
      <p:pic>
        <p:nvPicPr>
          <p:cNvPr id="559" name="Google Shape;559;p23"/>
          <p:cNvPicPr preferRelativeResize="0"/>
          <p:nvPr/>
        </p:nvPicPr>
        <p:blipFill rotWithShape="1">
          <a:blip r:embed="rId5">
            <a:alphaModFix/>
          </a:blip>
          <a:srcRect b="3668" l="34731" r="35456" t="6599"/>
          <a:stretch/>
        </p:blipFill>
        <p:spPr>
          <a:xfrm>
            <a:off x="9920024" y="2302212"/>
            <a:ext cx="2271976" cy="2326134"/>
          </a:xfrm>
          <a:prstGeom prst="rect">
            <a:avLst/>
          </a:prstGeom>
          <a:noFill/>
          <a:ln>
            <a:noFill/>
          </a:ln>
        </p:spPr>
      </p:pic>
      <p:pic>
        <p:nvPicPr>
          <p:cNvPr id="560" name="Google Shape;560;p23"/>
          <p:cNvPicPr preferRelativeResize="0"/>
          <p:nvPr/>
        </p:nvPicPr>
        <p:blipFill rotWithShape="1">
          <a:blip r:embed="rId7">
            <a:alphaModFix/>
          </a:blip>
          <a:srcRect b="0" l="51527" r="25279" t="0"/>
          <a:stretch/>
        </p:blipFill>
        <p:spPr>
          <a:xfrm>
            <a:off x="595692" y="2234657"/>
            <a:ext cx="2331683" cy="2393690"/>
          </a:xfrm>
          <a:prstGeom prst="rect">
            <a:avLst/>
          </a:prstGeom>
          <a:noFill/>
          <a:ln>
            <a:noFill/>
          </a:ln>
        </p:spPr>
      </p:pic>
      <p:pic>
        <p:nvPicPr>
          <p:cNvPr id="561" name="Google Shape;561;p23"/>
          <p:cNvPicPr preferRelativeResize="0"/>
          <p:nvPr/>
        </p:nvPicPr>
        <p:blipFill rotWithShape="1">
          <a:blip r:embed="rId7">
            <a:alphaModFix/>
          </a:blip>
          <a:srcRect b="0" l="0" r="77399" t="0"/>
          <a:stretch/>
        </p:blipFill>
        <p:spPr>
          <a:xfrm>
            <a:off x="0" y="0"/>
            <a:ext cx="2175741" cy="2258568"/>
          </a:xfrm>
          <a:prstGeom prst="rect">
            <a:avLst/>
          </a:prstGeom>
          <a:noFill/>
          <a:ln>
            <a:noFill/>
          </a:ln>
        </p:spPr>
      </p:pic>
      <p:pic>
        <p:nvPicPr>
          <p:cNvPr id="562" name="Google Shape;562;p23"/>
          <p:cNvPicPr preferRelativeResize="0"/>
          <p:nvPr/>
        </p:nvPicPr>
        <p:blipFill rotWithShape="1">
          <a:blip r:embed="rId7">
            <a:alphaModFix/>
          </a:blip>
          <a:srcRect b="0" l="77399" r="0" t="0"/>
          <a:stretch/>
        </p:blipFill>
        <p:spPr>
          <a:xfrm>
            <a:off x="2861932" y="2234655"/>
            <a:ext cx="2271976" cy="2393691"/>
          </a:xfrm>
          <a:prstGeom prst="rect">
            <a:avLst/>
          </a:prstGeom>
          <a:noFill/>
          <a:ln>
            <a:noFill/>
          </a:ln>
        </p:spPr>
      </p:pic>
      <p:pic>
        <p:nvPicPr>
          <p:cNvPr id="563" name="Google Shape;563;p23"/>
          <p:cNvPicPr preferRelativeResize="0"/>
          <p:nvPr/>
        </p:nvPicPr>
        <p:blipFill rotWithShape="1">
          <a:blip r:embed="rId7">
            <a:alphaModFix/>
          </a:blip>
          <a:srcRect b="0" l="25340" r="52058" t="0"/>
          <a:stretch/>
        </p:blipFill>
        <p:spPr>
          <a:xfrm>
            <a:off x="2175741" y="19721"/>
            <a:ext cx="2175742" cy="2258568"/>
          </a:xfrm>
          <a:prstGeom prst="rect">
            <a:avLst/>
          </a:prstGeom>
          <a:noFill/>
          <a:ln>
            <a:noFill/>
          </a:ln>
        </p:spPr>
      </p:pic>
      <p:pic>
        <p:nvPicPr>
          <p:cNvPr id="564" name="Google Shape;564;p23"/>
          <p:cNvPicPr preferRelativeResize="0"/>
          <p:nvPr/>
        </p:nvPicPr>
        <p:blipFill rotWithShape="1">
          <a:blip r:embed="rId8">
            <a:alphaModFix/>
          </a:blip>
          <a:srcRect b="0" l="25659" r="51679" t="0"/>
          <a:stretch/>
        </p:blipFill>
        <p:spPr>
          <a:xfrm>
            <a:off x="4351482" y="19721"/>
            <a:ext cx="2192412" cy="2258568"/>
          </a:xfrm>
          <a:prstGeom prst="rect">
            <a:avLst/>
          </a:prstGeom>
          <a:noFill/>
          <a:ln>
            <a:noFill/>
          </a:ln>
        </p:spPr>
      </p:pic>
      <p:pic>
        <p:nvPicPr>
          <p:cNvPr id="565" name="Google Shape;565;p23"/>
          <p:cNvPicPr preferRelativeResize="0"/>
          <p:nvPr/>
        </p:nvPicPr>
        <p:blipFill rotWithShape="1">
          <a:blip r:embed="rId8">
            <a:alphaModFix/>
          </a:blip>
          <a:srcRect b="0" l="0" r="77339" t="0"/>
          <a:stretch/>
        </p:blipFill>
        <p:spPr>
          <a:xfrm>
            <a:off x="6574963" y="43644"/>
            <a:ext cx="2192412" cy="2258568"/>
          </a:xfrm>
          <a:prstGeom prst="rect">
            <a:avLst/>
          </a:prstGeom>
          <a:noFill/>
          <a:ln>
            <a:noFill/>
          </a:ln>
        </p:spPr>
      </p:pic>
      <p:pic>
        <p:nvPicPr>
          <p:cNvPr id="566" name="Google Shape;566;p23"/>
          <p:cNvPicPr preferRelativeResize="0"/>
          <p:nvPr/>
        </p:nvPicPr>
        <p:blipFill rotWithShape="1">
          <a:blip r:embed="rId8">
            <a:alphaModFix/>
          </a:blip>
          <a:srcRect b="0" l="76988" r="0" t="0"/>
          <a:stretch/>
        </p:blipFill>
        <p:spPr>
          <a:xfrm>
            <a:off x="8767374" y="15699"/>
            <a:ext cx="2226322" cy="2258568"/>
          </a:xfrm>
          <a:prstGeom prst="rect">
            <a:avLst/>
          </a:prstGeom>
          <a:noFill/>
          <a:ln>
            <a:noFill/>
          </a:ln>
        </p:spPr>
      </p:pic>
      <p:pic>
        <p:nvPicPr>
          <p:cNvPr id="567" name="Google Shape;567;p23"/>
          <p:cNvPicPr preferRelativeResize="0"/>
          <p:nvPr/>
        </p:nvPicPr>
        <p:blipFill rotWithShape="1">
          <a:blip r:embed="rId8">
            <a:alphaModFix/>
          </a:blip>
          <a:srcRect b="0" l="50746" r="36590" t="0"/>
          <a:stretch/>
        </p:blipFill>
        <p:spPr>
          <a:xfrm>
            <a:off x="10959785" y="0"/>
            <a:ext cx="1232215" cy="2258568"/>
          </a:xfrm>
          <a:prstGeom prst="rect">
            <a:avLst/>
          </a:prstGeom>
          <a:noFill/>
          <a:ln>
            <a:noFill/>
          </a:ln>
        </p:spPr>
      </p:pic>
      <p:pic>
        <p:nvPicPr>
          <p:cNvPr id="568" name="Google Shape;568;p23"/>
          <p:cNvPicPr preferRelativeResize="0"/>
          <p:nvPr/>
        </p:nvPicPr>
        <p:blipFill rotWithShape="1">
          <a:blip r:embed="rId9">
            <a:alphaModFix/>
          </a:blip>
          <a:srcRect b="0" l="51219" r="25903" t="0"/>
          <a:stretch/>
        </p:blipFill>
        <p:spPr>
          <a:xfrm>
            <a:off x="5133908" y="2280143"/>
            <a:ext cx="2382417" cy="2304174"/>
          </a:xfrm>
          <a:prstGeom prst="rect">
            <a:avLst/>
          </a:prstGeom>
          <a:noFill/>
          <a:ln>
            <a:noFill/>
          </a:ln>
        </p:spPr>
      </p:pic>
      <p:pic>
        <p:nvPicPr>
          <p:cNvPr id="569" name="Google Shape;569;p23"/>
          <p:cNvPicPr preferRelativeResize="0"/>
          <p:nvPr/>
        </p:nvPicPr>
        <p:blipFill rotWithShape="1">
          <a:blip r:embed="rId9">
            <a:alphaModFix/>
          </a:blip>
          <a:srcRect b="0" l="25441" r="51098" t="0"/>
          <a:stretch/>
        </p:blipFill>
        <p:spPr>
          <a:xfrm>
            <a:off x="7549160" y="2292156"/>
            <a:ext cx="2382417" cy="2314175"/>
          </a:xfrm>
          <a:prstGeom prst="rect">
            <a:avLst/>
          </a:prstGeom>
          <a:noFill/>
          <a:ln>
            <a:noFill/>
          </a:ln>
        </p:spPr>
      </p:pic>
      <p:pic>
        <p:nvPicPr>
          <p:cNvPr id="570" name="Google Shape;570;p23"/>
          <p:cNvPicPr preferRelativeResize="0"/>
          <p:nvPr/>
        </p:nvPicPr>
        <p:blipFill rotWithShape="1">
          <a:blip r:embed="rId9">
            <a:alphaModFix/>
          </a:blip>
          <a:srcRect b="1800" l="17567" r="76822" t="0"/>
          <a:stretch/>
        </p:blipFill>
        <p:spPr>
          <a:xfrm>
            <a:off x="-16670" y="2231136"/>
            <a:ext cx="589836" cy="2352596"/>
          </a:xfrm>
          <a:prstGeom prst="rect">
            <a:avLst/>
          </a:prstGeom>
          <a:noFill/>
          <a:ln>
            <a:noFill/>
          </a:ln>
        </p:spPr>
      </p:pic>
      <p:sp>
        <p:nvSpPr>
          <p:cNvPr id="571" name="Google Shape;571;p23"/>
          <p:cNvSpPr/>
          <p:nvPr/>
        </p:nvSpPr>
        <p:spPr>
          <a:xfrm>
            <a:off x="23281" y="-38384"/>
            <a:ext cx="12168719" cy="6876663"/>
          </a:xfrm>
          <a:prstGeom prst="rect">
            <a:avLst/>
          </a:prstGeom>
          <a:solidFill>
            <a:srgbClr val="D75A84">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2" name="Google Shape;572;p23"/>
          <p:cNvSpPr/>
          <p:nvPr/>
        </p:nvSpPr>
        <p:spPr>
          <a:xfrm>
            <a:off x="1544464" y="1952024"/>
            <a:ext cx="8720180" cy="3486869"/>
          </a:xfrm>
          <a:prstGeom prst="rect">
            <a:avLst/>
          </a:prstGeom>
          <a:solidFill>
            <a:srgbClr val="313262"/>
          </a:solidFill>
          <a:ln cap="flat" cmpd="sng" w="76200">
            <a:solidFill>
              <a:srgbClr val="B42F6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3" name="Google Shape;573;p23"/>
          <p:cNvSpPr txBox="1"/>
          <p:nvPr>
            <p:ph type="title"/>
          </p:nvPr>
        </p:nvSpPr>
        <p:spPr>
          <a:xfrm>
            <a:off x="3903034" y="3012254"/>
            <a:ext cx="376208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Aharoni"/>
              <a:buNone/>
            </a:pPr>
            <a:r>
              <a:rPr lang="fr-FR"/>
              <a:t>THANK YOU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561"/>
                                        </p:tgtEl>
                                        <p:attrNameLst>
                                          <p:attrName>style.visibility</p:attrName>
                                        </p:attrNameLst>
                                      </p:cBhvr>
                                      <p:to>
                                        <p:strVal val="visible"/>
                                      </p:to>
                                    </p:set>
                                    <p:animEffect filter="fade" transition="in">
                                      <p:cBhvr>
                                        <p:cTn dur="1000"/>
                                        <p:tgtEl>
                                          <p:spTgt spid="561"/>
                                        </p:tgtEl>
                                      </p:cBhvr>
                                    </p:animEffect>
                                  </p:childTnLst>
                                </p:cTn>
                              </p:par>
                              <p:par>
                                <p:cTn fill="hold" nodeType="withEffect" presetClass="entr" presetID="10" presetSubtype="0">
                                  <p:stCondLst>
                                    <p:cond delay="0"/>
                                  </p:stCondLst>
                                  <p:childTnLst>
                                    <p:set>
                                      <p:cBhvr>
                                        <p:cTn dur="1" fill="hold">
                                          <p:stCondLst>
                                            <p:cond delay="0"/>
                                          </p:stCondLst>
                                        </p:cTn>
                                        <p:tgtEl>
                                          <p:spTgt spid="563"/>
                                        </p:tgtEl>
                                        <p:attrNameLst>
                                          <p:attrName>style.visibility</p:attrName>
                                        </p:attrNameLst>
                                      </p:cBhvr>
                                      <p:to>
                                        <p:strVal val="visible"/>
                                      </p:to>
                                    </p:set>
                                    <p:animEffect filter="fade" transition="in">
                                      <p:cBhvr>
                                        <p:cTn dur="1000"/>
                                        <p:tgtEl>
                                          <p:spTgt spid="563"/>
                                        </p:tgtEl>
                                      </p:cBhvr>
                                    </p:animEffect>
                                  </p:childTnLst>
                                </p:cTn>
                              </p:par>
                              <p:par>
                                <p:cTn fill="hold" nodeType="withEffect" presetClass="entr" presetID="10" presetSubtype="0">
                                  <p:stCondLst>
                                    <p:cond delay="0"/>
                                  </p:stCondLst>
                                  <p:childTnLst>
                                    <p:set>
                                      <p:cBhvr>
                                        <p:cTn dur="1" fill="hold">
                                          <p:stCondLst>
                                            <p:cond delay="0"/>
                                          </p:stCondLst>
                                        </p:cTn>
                                        <p:tgtEl>
                                          <p:spTgt spid="564"/>
                                        </p:tgtEl>
                                        <p:attrNameLst>
                                          <p:attrName>style.visibility</p:attrName>
                                        </p:attrNameLst>
                                      </p:cBhvr>
                                      <p:to>
                                        <p:strVal val="visible"/>
                                      </p:to>
                                    </p:set>
                                    <p:animEffect filter="fade" transition="in">
                                      <p:cBhvr>
                                        <p:cTn dur="1000"/>
                                        <p:tgtEl>
                                          <p:spTgt spid="564"/>
                                        </p:tgtEl>
                                      </p:cBhvr>
                                    </p:animEffect>
                                  </p:childTnLst>
                                </p:cTn>
                              </p:par>
                              <p:par>
                                <p:cTn fill="hold" nodeType="withEffect" presetClass="entr" presetID="10" presetSubtype="0">
                                  <p:stCondLst>
                                    <p:cond delay="0"/>
                                  </p:stCondLst>
                                  <p:childTnLst>
                                    <p:set>
                                      <p:cBhvr>
                                        <p:cTn dur="1" fill="hold">
                                          <p:stCondLst>
                                            <p:cond delay="0"/>
                                          </p:stCondLst>
                                        </p:cTn>
                                        <p:tgtEl>
                                          <p:spTgt spid="565"/>
                                        </p:tgtEl>
                                        <p:attrNameLst>
                                          <p:attrName>style.visibility</p:attrName>
                                        </p:attrNameLst>
                                      </p:cBhvr>
                                      <p:to>
                                        <p:strVal val="visible"/>
                                      </p:to>
                                    </p:set>
                                    <p:animEffect filter="fade" transition="in">
                                      <p:cBhvr>
                                        <p:cTn dur="1000"/>
                                        <p:tgtEl>
                                          <p:spTgt spid="565"/>
                                        </p:tgtEl>
                                      </p:cBhvr>
                                    </p:animEffect>
                                  </p:childTnLst>
                                </p:cTn>
                              </p:par>
                              <p:par>
                                <p:cTn fill="hold" nodeType="withEffect" presetClass="entr" presetID="10" presetSubtype="0">
                                  <p:stCondLst>
                                    <p:cond delay="0"/>
                                  </p:stCondLst>
                                  <p:childTnLst>
                                    <p:set>
                                      <p:cBhvr>
                                        <p:cTn dur="1" fill="hold">
                                          <p:stCondLst>
                                            <p:cond delay="0"/>
                                          </p:stCondLst>
                                        </p:cTn>
                                        <p:tgtEl>
                                          <p:spTgt spid="566"/>
                                        </p:tgtEl>
                                        <p:attrNameLst>
                                          <p:attrName>style.visibility</p:attrName>
                                        </p:attrNameLst>
                                      </p:cBhvr>
                                      <p:to>
                                        <p:strVal val="visible"/>
                                      </p:to>
                                    </p:set>
                                    <p:animEffect filter="fade" transition="in">
                                      <p:cBhvr>
                                        <p:cTn dur="1000"/>
                                        <p:tgtEl>
                                          <p:spTgt spid="566"/>
                                        </p:tgtEl>
                                      </p:cBhvr>
                                    </p:animEffect>
                                  </p:childTnLst>
                                </p:cTn>
                              </p:par>
                              <p:par>
                                <p:cTn fill="hold" nodeType="withEffect" presetClass="entr" presetID="10" presetSubtype="0">
                                  <p:stCondLst>
                                    <p:cond delay="0"/>
                                  </p:stCondLst>
                                  <p:childTnLst>
                                    <p:set>
                                      <p:cBhvr>
                                        <p:cTn dur="1" fill="hold">
                                          <p:stCondLst>
                                            <p:cond delay="0"/>
                                          </p:stCondLst>
                                        </p:cTn>
                                        <p:tgtEl>
                                          <p:spTgt spid="567"/>
                                        </p:tgtEl>
                                        <p:attrNameLst>
                                          <p:attrName>style.visibility</p:attrName>
                                        </p:attrNameLst>
                                      </p:cBhvr>
                                      <p:to>
                                        <p:strVal val="visible"/>
                                      </p:to>
                                    </p:set>
                                    <p:animEffect filter="fade" transition="in">
                                      <p:cBhvr>
                                        <p:cTn dur="1000"/>
                                        <p:tgtEl>
                                          <p:spTgt spid="567"/>
                                        </p:tgtEl>
                                      </p:cBhvr>
                                    </p:animEffect>
                                  </p:childTnLst>
                                </p:cTn>
                              </p:par>
                              <p:par>
                                <p:cTn fill="hold" nodeType="withEffect" presetClass="entr" presetID="10" presetSubtype="0">
                                  <p:stCondLst>
                                    <p:cond delay="0"/>
                                  </p:stCondLst>
                                  <p:childTnLst>
                                    <p:set>
                                      <p:cBhvr>
                                        <p:cTn dur="1" fill="hold">
                                          <p:stCondLst>
                                            <p:cond delay="0"/>
                                          </p:stCondLst>
                                        </p:cTn>
                                        <p:tgtEl>
                                          <p:spTgt spid="553"/>
                                        </p:tgtEl>
                                        <p:attrNameLst>
                                          <p:attrName>style.visibility</p:attrName>
                                        </p:attrNameLst>
                                      </p:cBhvr>
                                      <p:to>
                                        <p:strVal val="visible"/>
                                      </p:to>
                                    </p:set>
                                    <p:animEffect filter="fade" transition="in">
                                      <p:cBhvr>
                                        <p:cTn dur="1000"/>
                                        <p:tgtEl>
                                          <p:spTgt spid="553"/>
                                        </p:tgtEl>
                                      </p:cBhvr>
                                    </p:animEffect>
                                  </p:childTnLst>
                                </p:cTn>
                              </p:par>
                              <p:par>
                                <p:cTn fill="hold" nodeType="withEffect" presetClass="entr" presetID="10" presetSubtype="0">
                                  <p:stCondLst>
                                    <p:cond delay="0"/>
                                  </p:stCondLst>
                                  <p:childTnLst>
                                    <p:set>
                                      <p:cBhvr>
                                        <p:cTn dur="1" fill="hold">
                                          <p:stCondLst>
                                            <p:cond delay="0"/>
                                          </p:stCondLst>
                                        </p:cTn>
                                        <p:tgtEl>
                                          <p:spTgt spid="554"/>
                                        </p:tgtEl>
                                        <p:attrNameLst>
                                          <p:attrName>style.visibility</p:attrName>
                                        </p:attrNameLst>
                                      </p:cBhvr>
                                      <p:to>
                                        <p:strVal val="visible"/>
                                      </p:to>
                                    </p:set>
                                    <p:animEffect filter="fade" transition="in">
                                      <p:cBhvr>
                                        <p:cTn dur="1000"/>
                                        <p:tgtEl>
                                          <p:spTgt spid="554"/>
                                        </p:tgtEl>
                                      </p:cBhvr>
                                    </p:animEffect>
                                  </p:childTnLst>
                                </p:cTn>
                              </p:par>
                              <p:par>
                                <p:cTn fill="hold" nodeType="withEffect" presetClass="entr" presetID="10" presetSubtype="0">
                                  <p:stCondLst>
                                    <p:cond delay="0"/>
                                  </p:stCondLst>
                                  <p:childTnLst>
                                    <p:set>
                                      <p:cBhvr>
                                        <p:cTn dur="1" fill="hold">
                                          <p:stCondLst>
                                            <p:cond delay="0"/>
                                          </p:stCondLst>
                                        </p:cTn>
                                        <p:tgtEl>
                                          <p:spTgt spid="555"/>
                                        </p:tgtEl>
                                        <p:attrNameLst>
                                          <p:attrName>style.visibility</p:attrName>
                                        </p:attrNameLst>
                                      </p:cBhvr>
                                      <p:to>
                                        <p:strVal val="visible"/>
                                      </p:to>
                                    </p:set>
                                    <p:animEffect filter="fade" transition="in">
                                      <p:cBhvr>
                                        <p:cTn dur="1000"/>
                                        <p:tgtEl>
                                          <p:spTgt spid="555"/>
                                        </p:tgtEl>
                                      </p:cBhvr>
                                    </p:animEffect>
                                  </p:childTnLst>
                                </p:cTn>
                              </p:par>
                              <p:par>
                                <p:cTn fill="hold" nodeType="withEffect" presetClass="entr" presetID="10" presetSubtype="0">
                                  <p:stCondLst>
                                    <p:cond delay="0"/>
                                  </p:stCondLst>
                                  <p:childTnLst>
                                    <p:set>
                                      <p:cBhvr>
                                        <p:cTn dur="1" fill="hold">
                                          <p:stCondLst>
                                            <p:cond delay="0"/>
                                          </p:stCondLst>
                                        </p:cTn>
                                        <p:tgtEl>
                                          <p:spTgt spid="556"/>
                                        </p:tgtEl>
                                        <p:attrNameLst>
                                          <p:attrName>style.visibility</p:attrName>
                                        </p:attrNameLst>
                                      </p:cBhvr>
                                      <p:to>
                                        <p:strVal val="visible"/>
                                      </p:to>
                                    </p:set>
                                    <p:animEffect filter="fade" transition="in">
                                      <p:cBhvr>
                                        <p:cTn dur="1000"/>
                                        <p:tgtEl>
                                          <p:spTgt spid="556"/>
                                        </p:tgtEl>
                                      </p:cBhvr>
                                    </p:animEffect>
                                  </p:childTnLst>
                                </p:cTn>
                              </p:par>
                              <p:par>
                                <p:cTn fill="hold" nodeType="withEffect" presetClass="entr" presetID="10" presetSubtype="0">
                                  <p:stCondLst>
                                    <p:cond delay="0"/>
                                  </p:stCondLst>
                                  <p:childTnLst>
                                    <p:set>
                                      <p:cBhvr>
                                        <p:cTn dur="1" fill="hold">
                                          <p:stCondLst>
                                            <p:cond delay="0"/>
                                          </p:stCondLst>
                                        </p:cTn>
                                        <p:tgtEl>
                                          <p:spTgt spid="557"/>
                                        </p:tgtEl>
                                        <p:attrNameLst>
                                          <p:attrName>style.visibility</p:attrName>
                                        </p:attrNameLst>
                                      </p:cBhvr>
                                      <p:to>
                                        <p:strVal val="visible"/>
                                      </p:to>
                                    </p:set>
                                    <p:animEffect filter="fade" transition="in">
                                      <p:cBhvr>
                                        <p:cTn dur="1000"/>
                                        <p:tgtEl>
                                          <p:spTgt spid="557"/>
                                        </p:tgtEl>
                                      </p:cBhvr>
                                    </p:animEffect>
                                  </p:childTnLst>
                                </p:cTn>
                              </p:par>
                              <p:par>
                                <p:cTn fill="hold" nodeType="withEffect" presetClass="entr" presetID="10" presetSubtype="0">
                                  <p:stCondLst>
                                    <p:cond delay="0"/>
                                  </p:stCondLst>
                                  <p:childTnLst>
                                    <p:set>
                                      <p:cBhvr>
                                        <p:cTn dur="1" fill="hold">
                                          <p:stCondLst>
                                            <p:cond delay="0"/>
                                          </p:stCondLst>
                                        </p:cTn>
                                        <p:tgtEl>
                                          <p:spTgt spid="558"/>
                                        </p:tgtEl>
                                        <p:attrNameLst>
                                          <p:attrName>style.visibility</p:attrName>
                                        </p:attrNameLst>
                                      </p:cBhvr>
                                      <p:to>
                                        <p:strVal val="visible"/>
                                      </p:to>
                                    </p:set>
                                    <p:animEffect filter="fade" transition="in">
                                      <p:cBhvr>
                                        <p:cTn dur="1000"/>
                                        <p:tgtEl>
                                          <p:spTgt spid="558"/>
                                        </p:tgtEl>
                                      </p:cBhvr>
                                    </p:animEffect>
                                  </p:childTnLst>
                                </p:cTn>
                              </p:par>
                              <p:par>
                                <p:cTn fill="hold" nodeType="withEffect" presetClass="entr" presetID="10" presetSubtype="0">
                                  <p:stCondLst>
                                    <p:cond delay="0"/>
                                  </p:stCondLst>
                                  <p:childTnLst>
                                    <p:set>
                                      <p:cBhvr>
                                        <p:cTn dur="1" fill="hold">
                                          <p:stCondLst>
                                            <p:cond delay="0"/>
                                          </p:stCondLst>
                                        </p:cTn>
                                        <p:tgtEl>
                                          <p:spTgt spid="559"/>
                                        </p:tgtEl>
                                        <p:attrNameLst>
                                          <p:attrName>style.visibility</p:attrName>
                                        </p:attrNameLst>
                                      </p:cBhvr>
                                      <p:to>
                                        <p:strVal val="visible"/>
                                      </p:to>
                                    </p:set>
                                    <p:animEffect filter="fade" transition="in">
                                      <p:cBhvr>
                                        <p:cTn dur="1000"/>
                                        <p:tgtEl>
                                          <p:spTgt spid="559"/>
                                        </p:tgtEl>
                                      </p:cBhvr>
                                    </p:animEffect>
                                  </p:childTnLst>
                                </p:cTn>
                              </p:par>
                              <p:par>
                                <p:cTn fill="hold" nodeType="withEffect" presetClass="entr" presetID="10" presetSubtype="0">
                                  <p:stCondLst>
                                    <p:cond delay="0"/>
                                  </p:stCondLst>
                                  <p:childTnLst>
                                    <p:set>
                                      <p:cBhvr>
                                        <p:cTn dur="1" fill="hold">
                                          <p:stCondLst>
                                            <p:cond delay="0"/>
                                          </p:stCondLst>
                                        </p:cTn>
                                        <p:tgtEl>
                                          <p:spTgt spid="560"/>
                                        </p:tgtEl>
                                        <p:attrNameLst>
                                          <p:attrName>style.visibility</p:attrName>
                                        </p:attrNameLst>
                                      </p:cBhvr>
                                      <p:to>
                                        <p:strVal val="visible"/>
                                      </p:to>
                                    </p:set>
                                    <p:animEffect filter="fade" transition="in">
                                      <p:cBhvr>
                                        <p:cTn dur="1000"/>
                                        <p:tgtEl>
                                          <p:spTgt spid="560"/>
                                        </p:tgtEl>
                                      </p:cBhvr>
                                    </p:animEffect>
                                  </p:childTnLst>
                                </p:cTn>
                              </p:par>
                              <p:par>
                                <p:cTn fill="hold" nodeType="withEffect" presetClass="entr" presetID="10" presetSubtype="0">
                                  <p:stCondLst>
                                    <p:cond delay="0"/>
                                  </p:stCondLst>
                                  <p:childTnLst>
                                    <p:set>
                                      <p:cBhvr>
                                        <p:cTn dur="1" fill="hold">
                                          <p:stCondLst>
                                            <p:cond delay="0"/>
                                          </p:stCondLst>
                                        </p:cTn>
                                        <p:tgtEl>
                                          <p:spTgt spid="562"/>
                                        </p:tgtEl>
                                        <p:attrNameLst>
                                          <p:attrName>style.visibility</p:attrName>
                                        </p:attrNameLst>
                                      </p:cBhvr>
                                      <p:to>
                                        <p:strVal val="visible"/>
                                      </p:to>
                                    </p:set>
                                    <p:animEffect filter="fade" transition="in">
                                      <p:cBhvr>
                                        <p:cTn dur="1000"/>
                                        <p:tgtEl>
                                          <p:spTgt spid="562"/>
                                        </p:tgtEl>
                                      </p:cBhvr>
                                    </p:animEffect>
                                  </p:childTnLst>
                                </p:cTn>
                              </p:par>
                              <p:par>
                                <p:cTn fill="hold" nodeType="withEffect" presetClass="entr" presetID="10" presetSubtype="0">
                                  <p:stCondLst>
                                    <p:cond delay="0"/>
                                  </p:stCondLst>
                                  <p:childTnLst>
                                    <p:set>
                                      <p:cBhvr>
                                        <p:cTn dur="1" fill="hold">
                                          <p:stCondLst>
                                            <p:cond delay="0"/>
                                          </p:stCondLst>
                                        </p:cTn>
                                        <p:tgtEl>
                                          <p:spTgt spid="568"/>
                                        </p:tgtEl>
                                        <p:attrNameLst>
                                          <p:attrName>style.visibility</p:attrName>
                                        </p:attrNameLst>
                                      </p:cBhvr>
                                      <p:to>
                                        <p:strVal val="visible"/>
                                      </p:to>
                                    </p:set>
                                    <p:animEffect filter="fade" transition="in">
                                      <p:cBhvr>
                                        <p:cTn dur="1000"/>
                                        <p:tgtEl>
                                          <p:spTgt spid="568"/>
                                        </p:tgtEl>
                                      </p:cBhvr>
                                    </p:animEffect>
                                  </p:childTnLst>
                                </p:cTn>
                              </p:par>
                              <p:par>
                                <p:cTn fill="hold" nodeType="withEffect" presetClass="entr" presetID="10" presetSubtype="0">
                                  <p:stCondLst>
                                    <p:cond delay="0"/>
                                  </p:stCondLst>
                                  <p:childTnLst>
                                    <p:set>
                                      <p:cBhvr>
                                        <p:cTn dur="1" fill="hold">
                                          <p:stCondLst>
                                            <p:cond delay="0"/>
                                          </p:stCondLst>
                                        </p:cTn>
                                        <p:tgtEl>
                                          <p:spTgt spid="569"/>
                                        </p:tgtEl>
                                        <p:attrNameLst>
                                          <p:attrName>style.visibility</p:attrName>
                                        </p:attrNameLst>
                                      </p:cBhvr>
                                      <p:to>
                                        <p:strVal val="visible"/>
                                      </p:to>
                                    </p:set>
                                    <p:animEffect filter="fade" transition="in">
                                      <p:cBhvr>
                                        <p:cTn dur="1000"/>
                                        <p:tgtEl>
                                          <p:spTgt spid="569"/>
                                        </p:tgtEl>
                                      </p:cBhvr>
                                    </p:animEffect>
                                  </p:childTnLst>
                                </p:cTn>
                              </p:par>
                              <p:par>
                                <p:cTn fill="hold" nodeType="withEffect" presetClass="entr" presetID="10" presetSubtype="0">
                                  <p:stCondLst>
                                    <p:cond delay="0"/>
                                  </p:stCondLst>
                                  <p:childTnLst>
                                    <p:set>
                                      <p:cBhvr>
                                        <p:cTn dur="1" fill="hold">
                                          <p:stCondLst>
                                            <p:cond delay="0"/>
                                          </p:stCondLst>
                                        </p:cTn>
                                        <p:tgtEl>
                                          <p:spTgt spid="570"/>
                                        </p:tgtEl>
                                        <p:attrNameLst>
                                          <p:attrName>style.visibility</p:attrName>
                                        </p:attrNameLst>
                                      </p:cBhvr>
                                      <p:to>
                                        <p:strVal val="visible"/>
                                      </p:to>
                                    </p:set>
                                    <p:animEffect filter="fade" transition="in">
                                      <p:cBhvr>
                                        <p:cTn dur="1000"/>
                                        <p:tgtEl>
                                          <p:spTgt spid="570"/>
                                        </p:tgtEl>
                                      </p:cBhvr>
                                    </p:animEffect>
                                  </p:childTnLst>
                                </p:cTn>
                              </p:par>
                              <p:par>
                                <p:cTn fill="hold" nodeType="withEffect" presetClass="entr" presetID="10" presetSubtype="0">
                                  <p:stCondLst>
                                    <p:cond delay="16000"/>
                                  </p:stCondLst>
                                  <p:childTnLst>
                                    <p:set>
                                      <p:cBhvr>
                                        <p:cTn dur="1" fill="hold">
                                          <p:stCondLst>
                                            <p:cond delay="0"/>
                                          </p:stCondLst>
                                        </p:cTn>
                                        <p:tgtEl>
                                          <p:spTgt spid="572"/>
                                        </p:tgtEl>
                                        <p:attrNameLst>
                                          <p:attrName>style.visibility</p:attrName>
                                        </p:attrNameLst>
                                      </p:cBhvr>
                                      <p:to>
                                        <p:strVal val="visible"/>
                                      </p:to>
                                    </p:set>
                                    <p:animEffect filter="fade" transition="in">
                                      <p:cBhvr>
                                        <p:cTn dur="1000"/>
                                        <p:tgtEl>
                                          <p:spTgt spid="572"/>
                                        </p:tgtEl>
                                      </p:cBhvr>
                                    </p:animEffect>
                                  </p:childTnLst>
                                </p:cTn>
                              </p:par>
                              <p:par>
                                <p:cTn fill="hold" nodeType="withEffect" presetClass="entr" presetID="10" presetSubtype="0">
                                  <p:stCondLst>
                                    <p:cond delay="16000"/>
                                  </p:stCondLst>
                                  <p:childTnLst>
                                    <p:set>
                                      <p:cBhvr>
                                        <p:cTn dur="1" fill="hold">
                                          <p:stCondLst>
                                            <p:cond delay="0"/>
                                          </p:stCondLst>
                                        </p:cTn>
                                        <p:tgtEl>
                                          <p:spTgt spid="573"/>
                                        </p:tgtEl>
                                        <p:attrNameLst>
                                          <p:attrName>style.visibility</p:attrName>
                                        </p:attrNameLst>
                                      </p:cBhvr>
                                      <p:to>
                                        <p:strVal val="visible"/>
                                      </p:to>
                                    </p:set>
                                    <p:animEffect filter="fade" transition="in">
                                      <p:cBhvr>
                                        <p:cTn dur="1000"/>
                                        <p:tgtEl>
                                          <p:spTgt spid="5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14141"/>
        </a:solidFill>
      </p:bgPr>
    </p:bg>
    <p:spTree>
      <p:nvGrpSpPr>
        <p:cNvPr id="137" name="Shape 137"/>
        <p:cNvGrpSpPr/>
        <p:nvPr/>
      </p:nvGrpSpPr>
      <p:grpSpPr>
        <a:xfrm>
          <a:off x="0" y="0"/>
          <a:ext cx="0" cy="0"/>
          <a:chOff x="0" y="0"/>
          <a:chExt cx="0" cy="0"/>
        </a:xfrm>
      </p:grpSpPr>
      <p:sp>
        <p:nvSpPr>
          <p:cNvPr id="138" name="Google Shape;138;p3"/>
          <p:cNvSpPr/>
          <p:nvPr/>
        </p:nvSpPr>
        <p:spPr>
          <a:xfrm>
            <a:off x="1953768" y="0"/>
            <a:ext cx="8284464" cy="6858000"/>
          </a:xfrm>
          <a:custGeom>
            <a:rect b="b" l="l" r="r" t="t"/>
            <a:pathLst>
              <a:path extrusionOk="0" h="6858000" w="8284464">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9" name="Google Shape;139;p3"/>
          <p:cNvSpPr/>
          <p:nvPr/>
        </p:nvSpPr>
        <p:spPr>
          <a:xfrm>
            <a:off x="2118360" y="0"/>
            <a:ext cx="7955280" cy="6858000"/>
          </a:xfrm>
          <a:custGeom>
            <a:rect b="b" l="l" r="r" t="t"/>
            <a:pathLst>
              <a:path extrusionOk="0" h="6858000" w="795528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0" name="Google Shape;140;p3"/>
          <p:cNvSpPr txBox="1"/>
          <p:nvPr>
            <p:ph type="title"/>
          </p:nvPr>
        </p:nvSpPr>
        <p:spPr>
          <a:xfrm>
            <a:off x="2555631" y="-289253"/>
            <a:ext cx="7080738" cy="397412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0C0C0C"/>
              </a:buClr>
              <a:buSzPts val="5400"/>
              <a:buFont typeface="Aharoni"/>
              <a:buNone/>
            </a:pPr>
            <a:r>
              <a:rPr lang="fr-FR" sz="5400">
                <a:solidFill>
                  <a:srgbClr val="0C0C0C"/>
                </a:solidFill>
              </a:rPr>
              <a:t>Problem Definition</a:t>
            </a:r>
            <a:endParaRPr/>
          </a:p>
        </p:txBody>
      </p:sp>
      <p:sp>
        <p:nvSpPr>
          <p:cNvPr id="141" name="Google Shape;141;p3"/>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2" name="Google Shape;142;p3"/>
          <p:cNvSpPr/>
          <p:nvPr/>
        </p:nvSpPr>
        <p:spPr>
          <a:xfrm>
            <a:off x="4151010" y="3149476"/>
            <a:ext cx="4616970" cy="369332"/>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i="0" lang="fr-FR" sz="1800" u="none" cap="none" strike="noStrike">
                <a:solidFill>
                  <a:schemeClr val="dk1"/>
                </a:solidFill>
                <a:latin typeface="Aharoni"/>
                <a:ea typeface="Aharoni"/>
                <a:cs typeface="Aharoni"/>
                <a:sym typeface="Aharoni"/>
              </a:rPr>
              <a:t>What contributes to a song’s popularity?</a:t>
            </a:r>
            <a:endParaRPr/>
          </a:p>
        </p:txBody>
      </p:sp>
      <p:sp>
        <p:nvSpPr>
          <p:cNvPr id="143" name="Google Shape;143;p3"/>
          <p:cNvSpPr/>
          <p:nvPr/>
        </p:nvSpPr>
        <p:spPr>
          <a:xfrm>
            <a:off x="4151010" y="4180200"/>
            <a:ext cx="4929490" cy="646331"/>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i="0" lang="fr-FR" sz="1800" u="none" cap="none" strike="noStrike">
                <a:solidFill>
                  <a:schemeClr val="dk1"/>
                </a:solidFill>
                <a:latin typeface="Aharoni"/>
                <a:ea typeface="Aharoni"/>
                <a:cs typeface="Aharoni"/>
                <a:sym typeface="Aharoni"/>
              </a:rPr>
              <a:t>How accurately can we predict if a song is popular or not?</a:t>
            </a:r>
            <a:endParaRPr/>
          </a:p>
        </p:txBody>
      </p:sp>
      <p:sp>
        <p:nvSpPr>
          <p:cNvPr id="144" name="Google Shape;144;p3"/>
          <p:cNvSpPr/>
          <p:nvPr/>
        </p:nvSpPr>
        <p:spPr>
          <a:xfrm>
            <a:off x="0"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5" name="Google Shape;145;p3"/>
          <p:cNvSpPr txBox="1"/>
          <p:nvPr/>
        </p:nvSpPr>
        <p:spPr>
          <a:xfrm>
            <a:off x="3334371" y="2436308"/>
            <a:ext cx="875165" cy="16312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fr-FR" sz="10000" u="none" cap="none" strike="noStrike">
                <a:solidFill>
                  <a:srgbClr val="B42F63"/>
                </a:solidFill>
                <a:latin typeface="Aharoni"/>
                <a:ea typeface="Aharoni"/>
                <a:cs typeface="Aharoni"/>
                <a:sym typeface="Aharoni"/>
              </a:rPr>
              <a:t>1</a:t>
            </a:r>
            <a:endParaRPr sz="10000">
              <a:solidFill>
                <a:srgbClr val="B42F63"/>
              </a:solidFill>
              <a:latin typeface="Aharoni"/>
              <a:ea typeface="Aharoni"/>
              <a:cs typeface="Aharoni"/>
              <a:sym typeface="Aharoni"/>
            </a:endParaRPr>
          </a:p>
        </p:txBody>
      </p:sp>
      <p:sp>
        <p:nvSpPr>
          <p:cNvPr id="146" name="Google Shape;146;p3"/>
          <p:cNvSpPr txBox="1"/>
          <p:nvPr/>
        </p:nvSpPr>
        <p:spPr>
          <a:xfrm>
            <a:off x="3334371" y="3526274"/>
            <a:ext cx="875165" cy="16312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fr-FR" sz="10000">
                <a:solidFill>
                  <a:srgbClr val="B42F63"/>
                </a:solidFill>
                <a:latin typeface="Aharoni"/>
                <a:ea typeface="Aharoni"/>
                <a:cs typeface="Aharoni"/>
                <a:sym typeface="Aharoni"/>
              </a:rPr>
              <a:t>2</a:t>
            </a:r>
            <a:endParaRPr sz="10000">
              <a:solidFill>
                <a:srgbClr val="B42F63"/>
              </a:solidFill>
              <a:latin typeface="Aharoni"/>
              <a:ea typeface="Aharoni"/>
              <a:cs typeface="Aharoni"/>
              <a:sym typeface="Aharoni"/>
            </a:endParaRPr>
          </a:p>
        </p:txBody>
      </p:sp>
      <p:pic>
        <p:nvPicPr>
          <p:cNvPr id="147" name="Google Shape;147;p3"/>
          <p:cNvPicPr preferRelativeResize="0"/>
          <p:nvPr/>
        </p:nvPicPr>
        <p:blipFill rotWithShape="1">
          <a:blip r:embed="rId3">
            <a:alphaModFix/>
          </a:blip>
          <a:srcRect b="0" l="0" r="0" t="0"/>
          <a:stretch/>
        </p:blipFill>
        <p:spPr>
          <a:xfrm>
            <a:off x="11633200" y="6299200"/>
            <a:ext cx="406400" cy="406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2"/>
                                        </p:tgtEl>
                                        <p:attrNameLst>
                                          <p:attrName>style.visibility</p:attrName>
                                        </p:attrNameLst>
                                      </p:cBhvr>
                                      <p:to>
                                        <p:strVal val="visible"/>
                                      </p:to>
                                    </p:set>
                                    <p:anim calcmode="lin" valueType="num">
                                      <p:cBhvr additive="base">
                                        <p:cTn dur="500"/>
                                        <p:tgtEl>
                                          <p:spTgt spid="14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3"/>
                                        </p:tgtEl>
                                        <p:attrNameLst>
                                          <p:attrName>style.visibility</p:attrName>
                                        </p:attrNameLst>
                                      </p:cBhvr>
                                      <p:to>
                                        <p:strVal val="visible"/>
                                      </p:to>
                                    </p:set>
                                    <p:anim calcmode="lin" valueType="num">
                                      <p:cBhvr additive="base">
                                        <p:cTn dur="500"/>
                                        <p:tgtEl>
                                          <p:spTgt spid="14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Methodology</a:t>
            </a:r>
            <a:endParaRPr/>
          </a:p>
        </p:txBody>
      </p:sp>
      <p:sp>
        <p:nvSpPr>
          <p:cNvPr id="154" name="Google Shape;154;p4"/>
          <p:cNvSpPr txBox="1"/>
          <p:nvPr>
            <p:ph idx="1" type="body"/>
          </p:nvPr>
        </p:nvSpPr>
        <p:spPr>
          <a:xfrm>
            <a:off x="6835303" y="2924427"/>
            <a:ext cx="5030821" cy="4351338"/>
          </a:xfrm>
          <a:prstGeom prst="rect">
            <a:avLst/>
          </a:prstGeom>
          <a:noFill/>
          <a:ln>
            <a:noFill/>
          </a:ln>
        </p:spPr>
        <p:txBody>
          <a:bodyPr anchorCtr="0" anchor="t" bIns="45700" lIns="91425" spcFirstLastPara="1" rIns="91425" wrap="square" tIns="45700">
            <a:normAutofit/>
          </a:bodyPr>
          <a:lstStyle/>
          <a:p>
            <a:pPr indent="-228600" lvl="0" marL="228600" rtl="0" algn="r">
              <a:lnSpc>
                <a:spcPct val="90000"/>
              </a:lnSpc>
              <a:spcBef>
                <a:spcPts val="0"/>
              </a:spcBef>
              <a:spcAft>
                <a:spcPts val="0"/>
              </a:spcAft>
              <a:buClr>
                <a:schemeClr val="lt1"/>
              </a:buClr>
              <a:buSzPts val="2800"/>
              <a:buChar char="•"/>
            </a:pPr>
            <a:r>
              <a:rPr lang="fr-FR"/>
              <a:t>Data description</a:t>
            </a:r>
            <a:endParaRPr/>
          </a:p>
          <a:p>
            <a:pPr indent="-228600" lvl="0" marL="228600" rtl="0" algn="r">
              <a:lnSpc>
                <a:spcPct val="90000"/>
              </a:lnSpc>
              <a:spcBef>
                <a:spcPts val="1000"/>
              </a:spcBef>
              <a:spcAft>
                <a:spcPts val="0"/>
              </a:spcAft>
              <a:buClr>
                <a:schemeClr val="lt1"/>
              </a:buClr>
              <a:buSzPts val="2800"/>
              <a:buChar char="•"/>
            </a:pPr>
            <a:r>
              <a:rPr lang="fr-FR"/>
              <a:t>Data cleaning</a:t>
            </a:r>
            <a:endParaRPr/>
          </a:p>
          <a:p>
            <a:pPr indent="-228600" lvl="0" marL="228600" rtl="0" algn="r">
              <a:lnSpc>
                <a:spcPct val="90000"/>
              </a:lnSpc>
              <a:spcBef>
                <a:spcPts val="1000"/>
              </a:spcBef>
              <a:spcAft>
                <a:spcPts val="0"/>
              </a:spcAft>
              <a:buClr>
                <a:schemeClr val="lt1"/>
              </a:buClr>
              <a:buSzPts val="2800"/>
              <a:buChar char="•"/>
            </a:pPr>
            <a:r>
              <a:rPr lang="fr-FR"/>
              <a:t>Feature Engineering</a:t>
            </a:r>
            <a:endParaRPr/>
          </a:p>
          <a:p>
            <a:pPr indent="-228600" lvl="0" marL="228600" rtl="0" algn="r">
              <a:lnSpc>
                <a:spcPct val="90000"/>
              </a:lnSpc>
              <a:spcBef>
                <a:spcPts val="1000"/>
              </a:spcBef>
              <a:spcAft>
                <a:spcPts val="0"/>
              </a:spcAft>
              <a:buClr>
                <a:schemeClr val="lt1"/>
              </a:buClr>
              <a:buSzPts val="2800"/>
              <a:buChar char="•"/>
            </a:pPr>
            <a:r>
              <a:rPr lang="fr-FR"/>
              <a:t>Feature Selection</a:t>
            </a:r>
            <a:endParaRPr/>
          </a:p>
          <a:p>
            <a:pPr indent="-228600" lvl="0" marL="228600" rtl="0" algn="r">
              <a:lnSpc>
                <a:spcPct val="90000"/>
              </a:lnSpc>
              <a:spcBef>
                <a:spcPts val="1000"/>
              </a:spcBef>
              <a:spcAft>
                <a:spcPts val="0"/>
              </a:spcAft>
              <a:buClr>
                <a:schemeClr val="lt1"/>
              </a:buClr>
              <a:buSzPts val="2800"/>
              <a:buChar char="•"/>
            </a:pPr>
            <a:r>
              <a:rPr lang="fr-FR"/>
              <a:t>Model building &amp; Training</a:t>
            </a:r>
            <a:endParaRPr/>
          </a:p>
          <a:p>
            <a:pPr indent="-50800" lvl="0" marL="228600" rtl="0" algn="r">
              <a:lnSpc>
                <a:spcPct val="90000"/>
              </a:lnSpc>
              <a:spcBef>
                <a:spcPts val="1000"/>
              </a:spcBef>
              <a:spcAft>
                <a:spcPts val="0"/>
              </a:spcAft>
              <a:buClr>
                <a:schemeClr val="lt1"/>
              </a:buClr>
              <a:buSzPts val="2800"/>
              <a:buNone/>
            </a:pPr>
            <a:r>
              <a:t/>
            </a:r>
            <a:endParaRPr/>
          </a:p>
        </p:txBody>
      </p:sp>
      <p:sp>
        <p:nvSpPr>
          <p:cNvPr id="155" name="Google Shape;155;p4"/>
          <p:cNvSpPr/>
          <p:nvPr/>
        </p:nvSpPr>
        <p:spPr>
          <a:xfrm>
            <a:off x="0" y="49597"/>
            <a:ext cx="6096000" cy="1536113"/>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6" name="Google Shape;156;p4"/>
          <p:cNvSpPr/>
          <p:nvPr/>
        </p:nvSpPr>
        <p:spPr>
          <a:xfrm>
            <a:off x="0" y="5465763"/>
            <a:ext cx="5356698" cy="1392237"/>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57" name="Google Shape;157;p4"/>
          <p:cNvGrpSpPr/>
          <p:nvPr/>
        </p:nvGrpSpPr>
        <p:grpSpPr>
          <a:xfrm>
            <a:off x="795548" y="411088"/>
            <a:ext cx="3599489" cy="6092700"/>
            <a:chOff x="838200" y="765300"/>
            <a:chExt cx="3599489" cy="6092700"/>
          </a:xfrm>
        </p:grpSpPr>
        <p:pic>
          <p:nvPicPr>
            <p:cNvPr descr="Image result for iphone png icon" id="158" name="Google Shape;158;p4"/>
            <p:cNvPicPr preferRelativeResize="0"/>
            <p:nvPr/>
          </p:nvPicPr>
          <p:blipFill rotWithShape="1">
            <a:blip r:embed="rId3">
              <a:alphaModFix/>
            </a:blip>
            <a:srcRect b="0" l="24803" r="24388" t="0"/>
            <a:stretch/>
          </p:blipFill>
          <p:spPr>
            <a:xfrm>
              <a:off x="838200" y="765300"/>
              <a:ext cx="3599489" cy="6092700"/>
            </a:xfrm>
            <a:prstGeom prst="rect">
              <a:avLst/>
            </a:prstGeom>
            <a:noFill/>
            <a:ln>
              <a:noFill/>
            </a:ln>
          </p:spPr>
        </p:pic>
        <p:pic>
          <p:nvPicPr>
            <p:cNvPr descr="Image result for music art spotify portrait" id="159" name="Google Shape;159;p4"/>
            <p:cNvPicPr preferRelativeResize="0"/>
            <p:nvPr/>
          </p:nvPicPr>
          <p:blipFill rotWithShape="1">
            <a:blip r:embed="rId4">
              <a:alphaModFix/>
            </a:blip>
            <a:srcRect b="0" l="0" r="0" t="0"/>
            <a:stretch/>
          </p:blipFill>
          <p:spPr>
            <a:xfrm>
              <a:off x="1252258" y="1587755"/>
              <a:ext cx="2741954" cy="4717342"/>
            </a:xfrm>
            <a:prstGeom prst="rect">
              <a:avLst/>
            </a:prstGeom>
            <a:noFill/>
            <a:ln>
              <a:noFill/>
            </a:ln>
          </p:spPr>
        </p:pic>
      </p:grpSp>
      <p:sp>
        <p:nvSpPr>
          <p:cNvPr id="160" name="Google Shape;160;p4"/>
          <p:cNvSpPr txBox="1"/>
          <p:nvPr/>
        </p:nvSpPr>
        <p:spPr>
          <a:xfrm>
            <a:off x="1319031" y="1484903"/>
            <a:ext cx="10515600" cy="1325563"/>
          </a:xfrm>
          <a:prstGeom prst="rect">
            <a:avLst/>
          </a:prstGeom>
          <a:noFill/>
          <a:ln>
            <a:noFill/>
          </a:ln>
        </p:spPr>
        <p:txBody>
          <a:bodyPr anchorCtr="0" anchor="ctr" bIns="45700" lIns="91425" spcFirstLastPara="1" rIns="91425" wrap="square" tIns="45700">
            <a:normAutofit/>
          </a:bodyPr>
          <a:lstStyle/>
          <a:p>
            <a:pPr indent="0" lvl="0" marL="0" marR="0" rtl="0" algn="r">
              <a:lnSpc>
                <a:spcPct val="90000"/>
              </a:lnSpc>
              <a:spcBef>
                <a:spcPts val="0"/>
              </a:spcBef>
              <a:spcAft>
                <a:spcPts val="0"/>
              </a:spcAft>
              <a:buClr>
                <a:schemeClr val="lt1"/>
              </a:buClr>
              <a:buSzPts val="6000"/>
              <a:buFont typeface="Aharoni"/>
              <a:buNone/>
            </a:pPr>
            <a:r>
              <a:rPr lang="fr-FR" sz="6000">
                <a:solidFill>
                  <a:schemeClr val="lt1"/>
                </a:solidFill>
                <a:latin typeface="Aharoni"/>
                <a:ea typeface="Aharoni"/>
                <a:cs typeface="Aharoni"/>
                <a:sym typeface="Aharoni"/>
              </a:rPr>
              <a:t>Methodology</a:t>
            </a:r>
            <a:endParaRPr sz="6000">
              <a:solidFill>
                <a:schemeClr val="lt1"/>
              </a:solidFill>
              <a:latin typeface="Aharoni"/>
              <a:ea typeface="Aharoni"/>
              <a:cs typeface="Aharoni"/>
              <a:sym typeface="Aharoni"/>
            </a:endParaRPr>
          </a:p>
        </p:txBody>
      </p:sp>
      <p:pic>
        <p:nvPicPr>
          <p:cNvPr id="161" name="Google Shape;161;p4"/>
          <p:cNvPicPr preferRelativeResize="0"/>
          <p:nvPr/>
        </p:nvPicPr>
        <p:blipFill rotWithShape="1">
          <a:blip r:embed="rId5">
            <a:alphaModFix/>
          </a:blip>
          <a:srcRect b="0" l="0" r="0" t="0"/>
          <a:stretch/>
        </p:blipFill>
        <p:spPr>
          <a:xfrm>
            <a:off x="11633200" y="6299200"/>
            <a:ext cx="406400" cy="40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Data Description</a:t>
            </a:r>
            <a:endParaRPr/>
          </a:p>
        </p:txBody>
      </p:sp>
      <p:sp>
        <p:nvSpPr>
          <p:cNvPr id="168" name="Google Shape;168;p5"/>
          <p:cNvSpPr txBox="1"/>
          <p:nvPr/>
        </p:nvSpPr>
        <p:spPr>
          <a:xfrm>
            <a:off x="7726332" y="2150741"/>
            <a:ext cx="3536288" cy="221599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fr-FR" sz="13800">
                <a:solidFill>
                  <a:schemeClr val="lt1"/>
                </a:solidFill>
                <a:latin typeface="Aharoni"/>
                <a:ea typeface="Aharoni"/>
                <a:cs typeface="Aharoni"/>
                <a:sym typeface="Aharoni"/>
              </a:rPr>
              <a:t>5,261</a:t>
            </a:r>
            <a:endParaRPr sz="13800">
              <a:solidFill>
                <a:schemeClr val="lt1"/>
              </a:solidFill>
              <a:latin typeface="Aharoni"/>
              <a:ea typeface="Aharoni"/>
              <a:cs typeface="Aharoni"/>
              <a:sym typeface="Aharoni"/>
            </a:endParaRPr>
          </a:p>
        </p:txBody>
      </p:sp>
      <p:grpSp>
        <p:nvGrpSpPr>
          <p:cNvPr id="169" name="Google Shape;169;p5"/>
          <p:cNvGrpSpPr/>
          <p:nvPr/>
        </p:nvGrpSpPr>
        <p:grpSpPr>
          <a:xfrm>
            <a:off x="190380" y="1401301"/>
            <a:ext cx="6176104" cy="4521903"/>
            <a:chOff x="-170551" y="941248"/>
            <a:chExt cx="6176104" cy="4521903"/>
          </a:xfrm>
        </p:grpSpPr>
        <p:sp>
          <p:nvSpPr>
            <p:cNvPr id="170" name="Google Shape;170;p5"/>
            <p:cNvSpPr/>
            <p:nvPr/>
          </p:nvSpPr>
          <p:spPr>
            <a:xfrm>
              <a:off x="2203785" y="1690688"/>
              <a:ext cx="2983832" cy="2983832"/>
            </a:xfrm>
            <a:prstGeom prst="ellipse">
              <a:avLst/>
            </a:prstGeom>
            <a:solidFill>
              <a:schemeClr val="accent2">
                <a:alpha val="6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1" name="Google Shape;171;p5"/>
            <p:cNvSpPr/>
            <p:nvPr/>
          </p:nvSpPr>
          <p:spPr>
            <a:xfrm>
              <a:off x="531395" y="1690688"/>
              <a:ext cx="2983832" cy="2983832"/>
            </a:xfrm>
            <a:prstGeom prst="ellipse">
              <a:avLst/>
            </a:prstGeom>
            <a:solidFill>
              <a:srgbClr val="B42F63">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2" name="Google Shape;172;p5"/>
            <p:cNvSpPr/>
            <p:nvPr/>
          </p:nvSpPr>
          <p:spPr>
            <a:xfrm rot="-2014428">
              <a:off x="477269" y="1536601"/>
              <a:ext cx="3146227" cy="3292003"/>
            </a:xfrm>
            <a:prstGeom prst="rect">
              <a:avLst/>
            </a:prstGeom>
          </p:spPr>
          <p:txBody>
            <a:bodyPr>
              <a:prstTxWarp prst="textPlain"/>
            </a:bodyPr>
            <a:lstStyle/>
            <a:p>
              <a:pPr lvl="0" algn="l"/>
              <a:r>
                <a:rPr b="0" i="0">
                  <a:ln>
                    <a:noFill/>
                  </a:ln>
                  <a:solidFill>
                    <a:schemeClr val="lt1"/>
                  </a:solidFill>
                  <a:latin typeface="Aharoni"/>
                </a:rPr>
                <a:t>232,725 Songs with music features</a:t>
              </a:r>
            </a:p>
          </p:txBody>
        </p:sp>
        <p:sp>
          <p:nvSpPr>
            <p:cNvPr id="173" name="Google Shape;173;p5"/>
            <p:cNvSpPr/>
            <p:nvPr/>
          </p:nvSpPr>
          <p:spPr>
            <a:xfrm rot="-2594895">
              <a:off x="2183542" y="1602742"/>
              <a:ext cx="3146227" cy="3219841"/>
            </a:xfrm>
            <a:prstGeom prst="rect">
              <a:avLst/>
            </a:prstGeom>
          </p:spPr>
          <p:txBody>
            <a:bodyPr>
              <a:prstTxWarp prst="textPlain"/>
            </a:bodyPr>
            <a:lstStyle/>
            <a:p>
              <a:pPr lvl="0" algn="l"/>
              <a:r>
                <a:rPr b="0" i="0">
                  <a:ln>
                    <a:noFill/>
                  </a:ln>
                  <a:solidFill>
                    <a:schemeClr val="lt1"/>
                  </a:solidFill>
                  <a:latin typeface="Aharoni"/>
                </a:rPr>
                <a:t>57,650 Lyrics</a:t>
              </a:r>
            </a:p>
          </p:txBody>
        </p:sp>
      </p:grpSp>
      <p:sp>
        <p:nvSpPr>
          <p:cNvPr id="174" name="Google Shape;174;p5"/>
          <p:cNvSpPr txBox="1"/>
          <p:nvPr/>
        </p:nvSpPr>
        <p:spPr>
          <a:xfrm>
            <a:off x="8433980" y="3889053"/>
            <a:ext cx="2547115" cy="646331"/>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fr-FR" sz="1800">
                <a:solidFill>
                  <a:schemeClr val="lt1"/>
                </a:solidFill>
                <a:latin typeface="Aharoni"/>
                <a:ea typeface="Aharoni"/>
                <a:cs typeface="Aharoni"/>
                <a:sym typeface="Aharoni"/>
              </a:rPr>
              <a:t>Total songs in the final database used </a:t>
            </a:r>
            <a:endParaRPr sz="1800">
              <a:solidFill>
                <a:schemeClr val="lt1"/>
              </a:solidFill>
              <a:latin typeface="Aharoni"/>
              <a:ea typeface="Aharoni"/>
              <a:cs typeface="Aharoni"/>
              <a:sym typeface="Aharoni"/>
            </a:endParaRPr>
          </a:p>
        </p:txBody>
      </p:sp>
      <p:pic>
        <p:nvPicPr>
          <p:cNvPr descr="Image result for arrow icon" id="175" name="Google Shape;175;p5"/>
          <p:cNvPicPr preferRelativeResize="0"/>
          <p:nvPr/>
        </p:nvPicPr>
        <p:blipFill rotWithShape="1">
          <a:blip r:embed="rId3">
            <a:alphaModFix/>
          </a:blip>
          <a:srcRect b="0" l="0" r="0" t="0"/>
          <a:stretch/>
        </p:blipFill>
        <p:spPr>
          <a:xfrm>
            <a:off x="6121084" y="3101215"/>
            <a:ext cx="1143000" cy="1143000"/>
          </a:xfrm>
          <a:prstGeom prst="rect">
            <a:avLst/>
          </a:prstGeom>
          <a:noFill/>
          <a:ln>
            <a:noFill/>
          </a:ln>
        </p:spPr>
      </p:pic>
      <p:sp>
        <p:nvSpPr>
          <p:cNvPr id="176" name="Google Shape;176;p5"/>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77" name="Google Shape;177;p5"/>
          <p:cNvSpPr txBox="1"/>
          <p:nvPr/>
        </p:nvSpPr>
        <p:spPr>
          <a:xfrm>
            <a:off x="1113350" y="5627990"/>
            <a:ext cx="9965300"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fr-FR" sz="2800">
                <a:solidFill>
                  <a:schemeClr val="lt1"/>
                </a:solidFill>
                <a:latin typeface="Aharoni"/>
                <a:ea typeface="Aharoni"/>
                <a:cs typeface="Aharoni"/>
                <a:sym typeface="Aharoni"/>
              </a:rPr>
              <a:t>The final database is an inner merge of two Kaggle databases</a:t>
            </a:r>
            <a:endParaRPr sz="2800">
              <a:solidFill>
                <a:schemeClr val="lt1"/>
              </a:solidFill>
              <a:latin typeface="Aharoni"/>
              <a:ea typeface="Aharoni"/>
              <a:cs typeface="Aharoni"/>
              <a:sym typeface="Aharoni"/>
            </a:endParaRPr>
          </a:p>
        </p:txBody>
      </p:sp>
      <p:pic>
        <p:nvPicPr>
          <p:cNvPr id="178" name="Google Shape;178;p5"/>
          <p:cNvPicPr preferRelativeResize="0"/>
          <p:nvPr/>
        </p:nvPicPr>
        <p:blipFill rotWithShape="1">
          <a:blip r:embed="rId4">
            <a:alphaModFix/>
          </a:blip>
          <a:srcRect b="0" l="0" r="0" t="0"/>
          <a:stretch/>
        </p:blipFill>
        <p:spPr>
          <a:xfrm>
            <a:off x="11633200" y="6299200"/>
            <a:ext cx="406400" cy="406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Data Description</a:t>
            </a:r>
            <a:endParaRPr/>
          </a:p>
        </p:txBody>
      </p:sp>
      <p:pic>
        <p:nvPicPr>
          <p:cNvPr descr="https://lh5.googleusercontent.com/Cj1k3FMlfcwY0HTLihZ6o7nliqYOz12_ccGHLAA6608Tm5ILGuneCGZc0GWVOEh5LCxIEKj3c0yrT7bCPYuHejonHt6PYTSQ6Vqw6m7ipjtvE8ow8l50f3OmZWW5QQ" id="185" name="Google Shape;185;p6"/>
          <p:cNvPicPr preferRelativeResize="0"/>
          <p:nvPr/>
        </p:nvPicPr>
        <p:blipFill rotWithShape="1">
          <a:blip r:embed="rId3">
            <a:alphaModFix/>
          </a:blip>
          <a:srcRect b="0" l="0" r="0" t="0"/>
          <a:stretch/>
        </p:blipFill>
        <p:spPr>
          <a:xfrm>
            <a:off x="975198" y="1998004"/>
            <a:ext cx="4865126" cy="3420792"/>
          </a:xfrm>
          <a:prstGeom prst="rect">
            <a:avLst/>
          </a:prstGeom>
          <a:noFill/>
          <a:ln cap="flat" cmpd="sng" w="76200">
            <a:solidFill>
              <a:srgbClr val="B42F63"/>
            </a:solidFill>
            <a:prstDash val="solid"/>
            <a:round/>
            <a:headEnd len="sm" w="sm" type="none"/>
            <a:tailEnd len="sm" w="sm" type="none"/>
          </a:ln>
        </p:spPr>
      </p:pic>
      <p:graphicFrame>
        <p:nvGraphicFramePr>
          <p:cNvPr id="186" name="Google Shape;186;p6"/>
          <p:cNvGraphicFramePr/>
          <p:nvPr/>
        </p:nvGraphicFramePr>
        <p:xfrm>
          <a:off x="6096001" y="1471970"/>
          <a:ext cx="3000000" cy="3000000"/>
        </p:xfrm>
        <a:graphic>
          <a:graphicData uri="http://schemas.openxmlformats.org/drawingml/2006/table">
            <a:tbl>
              <a:tblPr>
                <a:noFill/>
                <a:tableStyleId>{CE3E70CD-42ED-4640-A823-B1BC74213C68}</a:tableStyleId>
              </a:tblPr>
              <a:tblGrid>
                <a:gridCol w="1694000"/>
                <a:gridCol w="3563800"/>
              </a:tblGrid>
              <a:tr h="177800">
                <a:tc>
                  <a:txBody>
                    <a:bodyPr/>
                    <a:lstStyle/>
                    <a:p>
                      <a:pPr indent="0" lvl="0" marL="0" marR="0" rtl="0" algn="ctr">
                        <a:spcBef>
                          <a:spcPts val="0"/>
                        </a:spcBef>
                        <a:spcAft>
                          <a:spcPts val="0"/>
                        </a:spcAft>
                        <a:buNone/>
                      </a:pPr>
                      <a:r>
                        <a:rPr b="1" i="0" lang="fr-FR" sz="1400" u="none" cap="none" strike="noStrike">
                          <a:solidFill>
                            <a:schemeClr val="lt1"/>
                          </a:solidFill>
                          <a:latin typeface="Aharoni"/>
                          <a:ea typeface="Aharoni"/>
                          <a:cs typeface="Aharoni"/>
                          <a:sym typeface="Aharoni"/>
                        </a:rPr>
                        <a:t>Spotify feature</a:t>
                      </a:r>
                      <a:endParaRPr sz="3200" u="none" cap="none" strike="noStrike">
                        <a:solidFill>
                          <a:schemeClr val="lt1"/>
                        </a:solidFill>
                        <a:latin typeface="Aharoni"/>
                        <a:ea typeface="Aharoni"/>
                        <a:cs typeface="Aharoni"/>
                        <a:sym typeface="Aharoni"/>
                      </a:endParaRPr>
                    </a:p>
                  </a:txBody>
                  <a:tcPr marT="53075" marB="53075" marR="53075" marL="530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solidFill>
                  </a:tcPr>
                </a:tc>
                <a:tc>
                  <a:txBody>
                    <a:bodyPr/>
                    <a:lstStyle/>
                    <a:p>
                      <a:pPr indent="0" lvl="0" marL="0" marR="0" rtl="0" algn="ctr">
                        <a:spcBef>
                          <a:spcPts val="0"/>
                        </a:spcBef>
                        <a:spcAft>
                          <a:spcPts val="0"/>
                        </a:spcAft>
                        <a:buNone/>
                      </a:pPr>
                      <a:r>
                        <a:rPr b="1" i="0" lang="fr-FR" sz="1400" u="none" cap="none" strike="noStrike">
                          <a:solidFill>
                            <a:schemeClr val="lt1"/>
                          </a:solidFill>
                          <a:latin typeface="Aharoni"/>
                          <a:ea typeface="Aharoni"/>
                          <a:cs typeface="Aharoni"/>
                          <a:sym typeface="Aharoni"/>
                        </a:rPr>
                        <a:t>Characteristics</a:t>
                      </a:r>
                      <a:endParaRPr sz="3200" u="none" cap="none" strike="noStrike">
                        <a:solidFill>
                          <a:schemeClr val="lt1"/>
                        </a:solidFill>
                        <a:latin typeface="Aharoni"/>
                        <a:ea typeface="Aharoni"/>
                        <a:cs typeface="Aharoni"/>
                        <a:sym typeface="Aharoni"/>
                      </a:endParaRPr>
                    </a:p>
                  </a:txBody>
                  <a:tcPr marT="53075" marB="53075" marR="53075" marL="5307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solidFill>
                  </a:tcPr>
                </a:tc>
              </a:tr>
              <a:tr h="289775">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duration_ms</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length of the song (ms)</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89775">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key</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key of the track (C♯, C, D, etc.)</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76050">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mode</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major or minor (1 or 0)</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89775">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time_signature</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beats by bar (4 different types)</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89775">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acousticness</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measure of acousticness (from 0 to 1)</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89775">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danceability</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measure of danceability (from 0 to 1)</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89775">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energy</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measure of intensity (from 0 to 1)</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89775">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instrumentalness</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measure of vocalness (from 0 to 1)</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89775">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liveness</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is there an audience? (from 0 to 1)</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76050">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loudness</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measure of loudness (dB)</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89775">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speechiness</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spoken words in the track (from 0 to 1)</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76050">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tempo </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beats per minutes (BPM)</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r h="289775">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valence</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c>
                  <a:txBody>
                    <a:bodyPr/>
                    <a:lstStyle/>
                    <a:p>
                      <a:pPr indent="0" lvl="0" marL="0" marR="0" rtl="0" algn="l">
                        <a:spcBef>
                          <a:spcPts val="0"/>
                        </a:spcBef>
                        <a:spcAft>
                          <a:spcPts val="0"/>
                        </a:spcAft>
                        <a:buNone/>
                      </a:pPr>
                      <a:r>
                        <a:rPr b="0" i="0" lang="fr-FR" sz="1400" u="none" cap="none" strike="noStrike">
                          <a:solidFill>
                            <a:schemeClr val="lt1"/>
                          </a:solidFill>
                          <a:latin typeface="Calibri"/>
                          <a:ea typeface="Calibri"/>
                          <a:cs typeface="Calibri"/>
                          <a:sym typeface="Calibri"/>
                        </a:rPr>
                        <a:t>measure of happiness (from 0 to 1)</a:t>
                      </a:r>
                      <a:endParaRPr sz="3200" u="none" cap="none" strike="noStrike">
                        <a:solidFill>
                          <a:schemeClr val="lt1"/>
                        </a:solidFill>
                        <a:latin typeface="Calibri"/>
                        <a:ea typeface="Calibri"/>
                        <a:cs typeface="Calibri"/>
                        <a:sym typeface="Calibri"/>
                      </a:endParaRPr>
                    </a:p>
                  </a:txBody>
                  <a:tcPr marT="53075" marB="53075" marR="53075" marL="53075">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B42F63">
                        <a:alpha val="60000"/>
                      </a:srgbClr>
                    </a:solidFill>
                  </a:tcPr>
                </a:tc>
              </a:tr>
            </a:tbl>
          </a:graphicData>
        </a:graphic>
      </p:graphicFrame>
      <p:sp>
        <p:nvSpPr>
          <p:cNvPr id="187" name="Google Shape;187;p6"/>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188" name="Google Shape;188;p6"/>
          <p:cNvPicPr preferRelativeResize="0"/>
          <p:nvPr/>
        </p:nvPicPr>
        <p:blipFill rotWithShape="1">
          <a:blip r:embed="rId4">
            <a:alphaModFix/>
          </a:blip>
          <a:srcRect b="0" l="0" r="0" t="0"/>
          <a:stretch/>
        </p:blipFill>
        <p:spPr>
          <a:xfrm>
            <a:off x="11633200" y="6299200"/>
            <a:ext cx="406400" cy="406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Data Cleaning</a:t>
            </a:r>
            <a:endParaRPr/>
          </a:p>
        </p:txBody>
      </p:sp>
      <p:sp>
        <p:nvSpPr>
          <p:cNvPr id="195" name="Google Shape;195;p7"/>
          <p:cNvSpPr/>
          <p:nvPr/>
        </p:nvSpPr>
        <p:spPr>
          <a:xfrm>
            <a:off x="558800" y="1943100"/>
            <a:ext cx="5059680" cy="4692145"/>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6" name="Google Shape;196;p7"/>
          <p:cNvSpPr txBox="1"/>
          <p:nvPr/>
        </p:nvSpPr>
        <p:spPr>
          <a:xfrm flipH="1">
            <a:off x="440490" y="1549907"/>
            <a:ext cx="5059681"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fr-FR" sz="3200">
                <a:solidFill>
                  <a:srgbClr val="B42F63"/>
                </a:solidFill>
                <a:latin typeface="Aharoni"/>
                <a:ea typeface="Aharoni"/>
                <a:cs typeface="Aharoni"/>
                <a:sym typeface="Aharoni"/>
              </a:rPr>
              <a:t>Eliminating repetition</a:t>
            </a:r>
            <a:endParaRPr sz="3200">
              <a:solidFill>
                <a:srgbClr val="B42F63"/>
              </a:solidFill>
              <a:latin typeface="Aharoni"/>
              <a:ea typeface="Aharoni"/>
              <a:cs typeface="Aharoni"/>
              <a:sym typeface="Aharoni"/>
            </a:endParaRPr>
          </a:p>
        </p:txBody>
      </p:sp>
      <p:sp>
        <p:nvSpPr>
          <p:cNvPr id="197" name="Google Shape;197;p7"/>
          <p:cNvSpPr/>
          <p:nvPr/>
        </p:nvSpPr>
        <p:spPr>
          <a:xfrm>
            <a:off x="6598920" y="1943100"/>
            <a:ext cx="5059680" cy="4692145"/>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8" name="Google Shape;198;p7"/>
          <p:cNvSpPr txBox="1"/>
          <p:nvPr/>
        </p:nvSpPr>
        <p:spPr>
          <a:xfrm flipH="1">
            <a:off x="6686895" y="1549907"/>
            <a:ext cx="5059681" cy="584775"/>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fr-FR" sz="3200">
                <a:solidFill>
                  <a:srgbClr val="B42F63"/>
                </a:solidFill>
                <a:latin typeface="Aharoni"/>
                <a:ea typeface="Aharoni"/>
                <a:cs typeface="Aharoni"/>
                <a:sym typeface="Aharoni"/>
              </a:rPr>
              <a:t>Lyrics cleaning</a:t>
            </a:r>
            <a:endParaRPr sz="3200">
              <a:solidFill>
                <a:srgbClr val="B42F63"/>
              </a:solidFill>
              <a:latin typeface="Aharoni"/>
              <a:ea typeface="Aharoni"/>
              <a:cs typeface="Aharoni"/>
              <a:sym typeface="Aharoni"/>
            </a:endParaRPr>
          </a:p>
        </p:txBody>
      </p:sp>
      <p:sp>
        <p:nvSpPr>
          <p:cNvPr id="199" name="Google Shape;199;p7"/>
          <p:cNvSpPr txBox="1"/>
          <p:nvPr/>
        </p:nvSpPr>
        <p:spPr>
          <a:xfrm flipH="1">
            <a:off x="499644" y="1600638"/>
            <a:ext cx="5059681"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fr-FR" sz="3200">
                <a:solidFill>
                  <a:schemeClr val="lt1"/>
                </a:solidFill>
                <a:latin typeface="Aharoni"/>
                <a:ea typeface="Aharoni"/>
                <a:cs typeface="Aharoni"/>
                <a:sym typeface="Aharoni"/>
              </a:rPr>
              <a:t>Eliminating repetition</a:t>
            </a:r>
            <a:endParaRPr sz="3200">
              <a:solidFill>
                <a:schemeClr val="lt1"/>
              </a:solidFill>
              <a:latin typeface="Aharoni"/>
              <a:ea typeface="Aharoni"/>
              <a:cs typeface="Aharoni"/>
              <a:sym typeface="Aharoni"/>
            </a:endParaRPr>
          </a:p>
        </p:txBody>
      </p:sp>
      <p:sp>
        <p:nvSpPr>
          <p:cNvPr id="200" name="Google Shape;200;p7"/>
          <p:cNvSpPr txBox="1"/>
          <p:nvPr/>
        </p:nvSpPr>
        <p:spPr>
          <a:xfrm flipH="1">
            <a:off x="6612574" y="1600419"/>
            <a:ext cx="5059681" cy="584775"/>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fr-FR" sz="3200">
                <a:solidFill>
                  <a:schemeClr val="lt1"/>
                </a:solidFill>
                <a:latin typeface="Aharoni"/>
                <a:ea typeface="Aharoni"/>
                <a:cs typeface="Aharoni"/>
                <a:sym typeface="Aharoni"/>
              </a:rPr>
              <a:t>Lyrics cleaning</a:t>
            </a:r>
            <a:endParaRPr sz="3200">
              <a:solidFill>
                <a:schemeClr val="lt1"/>
              </a:solidFill>
              <a:latin typeface="Aharoni"/>
              <a:ea typeface="Aharoni"/>
              <a:cs typeface="Aharoni"/>
              <a:sym typeface="Aharoni"/>
            </a:endParaRPr>
          </a:p>
        </p:txBody>
      </p:sp>
      <p:pic>
        <p:nvPicPr>
          <p:cNvPr id="201" name="Google Shape;201;p7"/>
          <p:cNvPicPr preferRelativeResize="0"/>
          <p:nvPr/>
        </p:nvPicPr>
        <p:blipFill rotWithShape="1">
          <a:blip r:embed="rId3">
            <a:alphaModFix/>
          </a:blip>
          <a:srcRect b="0" l="0" r="9512" t="0"/>
          <a:stretch/>
        </p:blipFill>
        <p:spPr>
          <a:xfrm>
            <a:off x="662119" y="2533145"/>
            <a:ext cx="4851201" cy="476788"/>
          </a:xfrm>
          <a:prstGeom prst="rect">
            <a:avLst/>
          </a:prstGeom>
          <a:noFill/>
          <a:ln cap="flat" cmpd="sng" w="38100">
            <a:solidFill>
              <a:srgbClr val="2D2F55"/>
            </a:solidFill>
            <a:prstDash val="solid"/>
            <a:round/>
            <a:headEnd len="sm" w="sm" type="none"/>
            <a:tailEnd len="sm" w="sm" type="none"/>
          </a:ln>
        </p:spPr>
      </p:pic>
      <p:sp>
        <p:nvSpPr>
          <p:cNvPr id="202" name="Google Shape;202;p7"/>
          <p:cNvSpPr/>
          <p:nvPr/>
        </p:nvSpPr>
        <p:spPr>
          <a:xfrm>
            <a:off x="6778090" y="2387094"/>
            <a:ext cx="4701340" cy="1231106"/>
          </a:xfrm>
          <a:prstGeom prst="rect">
            <a:avLst/>
          </a:prstGeom>
          <a:solidFill>
            <a:srgbClr val="FFFFFF"/>
          </a:solid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1000"/>
              <a:buFont typeface="Courier New"/>
              <a:buNone/>
            </a:pPr>
            <a:r>
              <a:rPr b="0" i="0" lang="fr-FR" sz="1000" u="none" cap="none" strike="noStrike">
                <a:solidFill>
                  <a:srgbClr val="000000"/>
                </a:solidFill>
                <a:latin typeface="Courier New"/>
                <a:ea typeface="Courier New"/>
                <a:cs typeface="Courier New"/>
                <a:sym typeface="Courier New"/>
              </a:rPr>
              <a:t>[Verse 1] \nLoving can hurt, loving can hurt sometimes. \nBut it's the only thing that I know. \nWhen it gets hard, you know it can get hard sometimes, \nIt is the only thing that makes us feel alive. \n \n[Pre-Chorus] \nWe keep this love in a photograph. \nWe made these memories for ourselves. \nWhere our eyes are never closing, \nOur hearts are never broken, \nAnd time's forever frozen, still. \n \n[Chorus] \nSo you can keep me \nInside the pocket of your ripped jeans. </a:t>
            </a:r>
            <a:endParaRPr b="0" i="0" sz="1800" u="none" cap="none" strike="noStrike">
              <a:solidFill>
                <a:schemeClr val="dk1"/>
              </a:solidFill>
              <a:latin typeface="Arial"/>
              <a:ea typeface="Arial"/>
              <a:cs typeface="Arial"/>
              <a:sym typeface="Arial"/>
            </a:endParaRPr>
          </a:p>
        </p:txBody>
      </p:sp>
      <p:sp>
        <p:nvSpPr>
          <p:cNvPr id="203" name="Google Shape;203;p7"/>
          <p:cNvSpPr/>
          <p:nvPr/>
        </p:nvSpPr>
        <p:spPr>
          <a:xfrm>
            <a:off x="6778090" y="4079860"/>
            <a:ext cx="4701340" cy="1077218"/>
          </a:xfrm>
          <a:prstGeom prst="rect">
            <a:avLst/>
          </a:prstGeom>
          <a:solidFill>
            <a:srgbClr val="FFFFFF"/>
          </a:solid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1000"/>
              <a:buFont typeface="Courier New"/>
              <a:buNone/>
            </a:pPr>
            <a:r>
              <a:rPr b="0" i="0" lang="fr-FR" sz="1000" u="none" cap="none" strike="noStrike">
                <a:solidFill>
                  <a:srgbClr val="000000"/>
                </a:solidFill>
                <a:latin typeface="Courier New"/>
                <a:ea typeface="Courier New"/>
                <a:cs typeface="Courier New"/>
                <a:sym typeface="Courier New"/>
              </a:rPr>
              <a:t>Loving can hurt, loving can hurt sometimes. But it's the only thing that I know. When it gets hard, you know it can get hard sometimes, It is the only thing that makes us feel alive. We keep this love in a photograph. We made these memories for ourselves. Where our eyes are never closing, Our hearts are never broken, And time's forever frozen, still. So you can keep me Inside the pocket of your ripped jeans.</a:t>
            </a:r>
            <a:r>
              <a:rPr b="0" i="0" lang="fr-FR" sz="800" u="none" cap="none" strike="noStrike">
                <a:solidFill>
                  <a:schemeClr val="dk1"/>
                </a:solidFill>
                <a:latin typeface="Calibri"/>
                <a:ea typeface="Calibri"/>
                <a:cs typeface="Calibri"/>
                <a:sym typeface="Calibri"/>
              </a:rPr>
              <a:t> </a:t>
            </a:r>
            <a:endParaRPr b="0" i="0" sz="1800" u="none" cap="none" strike="noStrike">
              <a:solidFill>
                <a:schemeClr val="dk1"/>
              </a:solidFill>
              <a:latin typeface="Arial"/>
              <a:ea typeface="Arial"/>
              <a:cs typeface="Arial"/>
              <a:sym typeface="Arial"/>
            </a:endParaRPr>
          </a:p>
        </p:txBody>
      </p:sp>
      <p:sp>
        <p:nvSpPr>
          <p:cNvPr id="204" name="Google Shape;204;p7"/>
          <p:cNvSpPr txBox="1"/>
          <p:nvPr/>
        </p:nvSpPr>
        <p:spPr>
          <a:xfrm flipH="1">
            <a:off x="9991255" y="2037699"/>
            <a:ext cx="1577760" cy="369332"/>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fr-FR" sz="1800">
                <a:solidFill>
                  <a:schemeClr val="lt1"/>
                </a:solidFill>
                <a:latin typeface="Aharoni"/>
                <a:ea typeface="Aharoni"/>
                <a:cs typeface="Aharoni"/>
                <a:sym typeface="Aharoni"/>
              </a:rPr>
              <a:t>Pre-cleaning</a:t>
            </a:r>
            <a:endParaRPr sz="1800">
              <a:solidFill>
                <a:schemeClr val="lt1"/>
              </a:solidFill>
              <a:latin typeface="Aharoni"/>
              <a:ea typeface="Aharoni"/>
              <a:cs typeface="Aharoni"/>
              <a:sym typeface="Aharoni"/>
            </a:endParaRPr>
          </a:p>
        </p:txBody>
      </p:sp>
      <p:sp>
        <p:nvSpPr>
          <p:cNvPr id="205" name="Google Shape;205;p7"/>
          <p:cNvSpPr txBox="1"/>
          <p:nvPr/>
        </p:nvSpPr>
        <p:spPr>
          <a:xfrm flipH="1">
            <a:off x="9384632" y="3776215"/>
            <a:ext cx="2184383" cy="369332"/>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fr-FR" sz="1800">
                <a:solidFill>
                  <a:schemeClr val="lt1"/>
                </a:solidFill>
                <a:latin typeface="Aharoni"/>
                <a:ea typeface="Aharoni"/>
                <a:cs typeface="Aharoni"/>
                <a:sym typeface="Aharoni"/>
              </a:rPr>
              <a:t>Post-cleaning</a:t>
            </a:r>
            <a:endParaRPr sz="1800">
              <a:solidFill>
                <a:schemeClr val="lt1"/>
              </a:solidFill>
              <a:latin typeface="Aharoni"/>
              <a:ea typeface="Aharoni"/>
              <a:cs typeface="Aharoni"/>
              <a:sym typeface="Aharoni"/>
            </a:endParaRPr>
          </a:p>
        </p:txBody>
      </p:sp>
      <p:sp>
        <p:nvSpPr>
          <p:cNvPr id="206" name="Google Shape;206;p7"/>
          <p:cNvSpPr txBox="1"/>
          <p:nvPr/>
        </p:nvSpPr>
        <p:spPr>
          <a:xfrm>
            <a:off x="6713620" y="5340517"/>
            <a:ext cx="4765810" cy="1200329"/>
          </a:xfrm>
          <a:prstGeom prst="rect">
            <a:avLst/>
          </a:prstGeom>
          <a:noFill/>
          <a:ln>
            <a:noFill/>
          </a:ln>
        </p:spPr>
        <p:txBody>
          <a:bodyPr anchorCtr="0" anchor="t" bIns="45700" lIns="91425" spcFirstLastPara="1" rIns="91425" wrap="square" tIns="45700">
            <a:spAutoFit/>
          </a:bodyPr>
          <a:lstStyle/>
          <a:p>
            <a:pPr indent="-285750" lvl="0" marL="285750" marR="0" rtl="0" algn="just">
              <a:spcBef>
                <a:spcPts val="0"/>
              </a:spcBef>
              <a:spcAft>
                <a:spcPts val="0"/>
              </a:spcAft>
              <a:buClr>
                <a:schemeClr val="lt1"/>
              </a:buClr>
              <a:buSzPts val="1800"/>
              <a:buFont typeface="Arial"/>
              <a:buChar char="•"/>
            </a:pPr>
            <a:r>
              <a:rPr lang="fr-FR" sz="1800">
                <a:solidFill>
                  <a:schemeClr val="lt1"/>
                </a:solidFill>
                <a:latin typeface="Calibri"/>
                <a:ea typeface="Calibri"/>
                <a:cs typeface="Calibri"/>
                <a:sym typeface="Calibri"/>
              </a:rPr>
              <a:t>Removed indicator words such as [Verse] and [Chorus]</a:t>
            </a:r>
            <a:endParaRPr/>
          </a:p>
          <a:p>
            <a:pPr indent="-285750" lvl="0" marL="285750" marR="0" rtl="0" algn="just">
              <a:spcBef>
                <a:spcPts val="0"/>
              </a:spcBef>
              <a:spcAft>
                <a:spcPts val="0"/>
              </a:spcAft>
              <a:buClr>
                <a:schemeClr val="lt1"/>
              </a:buClr>
              <a:buSzPts val="1800"/>
              <a:buFont typeface="Arial"/>
              <a:buChar char="•"/>
            </a:pPr>
            <a:r>
              <a:rPr lang="fr-FR" sz="1800">
                <a:solidFill>
                  <a:schemeClr val="lt1"/>
                </a:solidFill>
                <a:latin typeface="Calibri"/>
                <a:ea typeface="Calibri"/>
                <a:cs typeface="Calibri"/>
                <a:sym typeface="Calibri"/>
              </a:rPr>
              <a:t>Removed new lines, tabs, and additional spaces</a:t>
            </a:r>
            <a:endParaRPr/>
          </a:p>
        </p:txBody>
      </p:sp>
      <p:pic>
        <p:nvPicPr>
          <p:cNvPr id="207" name="Google Shape;207;p7"/>
          <p:cNvPicPr preferRelativeResize="0"/>
          <p:nvPr/>
        </p:nvPicPr>
        <p:blipFill rotWithShape="1">
          <a:blip r:embed="rId4">
            <a:alphaModFix/>
          </a:blip>
          <a:srcRect b="0" l="0" r="0" t="0"/>
          <a:stretch/>
        </p:blipFill>
        <p:spPr>
          <a:xfrm>
            <a:off x="662119" y="3346663"/>
            <a:ext cx="4851200" cy="651241"/>
          </a:xfrm>
          <a:prstGeom prst="rect">
            <a:avLst/>
          </a:prstGeom>
          <a:noFill/>
          <a:ln cap="flat" cmpd="sng" w="38100">
            <a:solidFill>
              <a:srgbClr val="2D2F55"/>
            </a:solidFill>
            <a:prstDash val="solid"/>
            <a:round/>
            <a:headEnd len="sm" w="sm" type="none"/>
            <a:tailEnd len="sm" w="sm" type="none"/>
          </a:ln>
        </p:spPr>
      </p:pic>
      <p:pic>
        <p:nvPicPr>
          <p:cNvPr id="208" name="Google Shape;208;p7"/>
          <p:cNvPicPr preferRelativeResize="0"/>
          <p:nvPr/>
        </p:nvPicPr>
        <p:blipFill rotWithShape="1">
          <a:blip r:embed="rId5">
            <a:alphaModFix/>
          </a:blip>
          <a:srcRect b="0" l="0" r="0" t="0"/>
          <a:stretch/>
        </p:blipFill>
        <p:spPr>
          <a:xfrm>
            <a:off x="661484" y="4401906"/>
            <a:ext cx="4856713" cy="651241"/>
          </a:xfrm>
          <a:prstGeom prst="rect">
            <a:avLst/>
          </a:prstGeom>
          <a:noFill/>
          <a:ln cap="flat" cmpd="sng" w="38100">
            <a:solidFill>
              <a:srgbClr val="2D2F55"/>
            </a:solidFill>
            <a:prstDash val="solid"/>
            <a:round/>
            <a:headEnd len="sm" w="sm" type="none"/>
            <a:tailEnd len="sm" w="sm" type="none"/>
          </a:ln>
        </p:spPr>
      </p:pic>
      <p:sp>
        <p:nvSpPr>
          <p:cNvPr id="209" name="Google Shape;209;p7"/>
          <p:cNvSpPr txBox="1"/>
          <p:nvPr/>
        </p:nvSpPr>
        <p:spPr>
          <a:xfrm>
            <a:off x="661484" y="5340517"/>
            <a:ext cx="4765810" cy="1200329"/>
          </a:xfrm>
          <a:prstGeom prst="rect">
            <a:avLst/>
          </a:prstGeom>
          <a:noFill/>
          <a:ln>
            <a:noFill/>
          </a:ln>
        </p:spPr>
        <p:txBody>
          <a:bodyPr anchorCtr="0" anchor="t" bIns="45700" lIns="91425" spcFirstLastPara="1" rIns="91425" wrap="square" tIns="45700">
            <a:spAutoFit/>
          </a:bodyPr>
          <a:lstStyle/>
          <a:p>
            <a:pPr indent="-285750" lvl="0" marL="285750" marR="0" rtl="0" algn="just">
              <a:spcBef>
                <a:spcPts val="0"/>
              </a:spcBef>
              <a:spcAft>
                <a:spcPts val="0"/>
              </a:spcAft>
              <a:buClr>
                <a:schemeClr val="lt1"/>
              </a:buClr>
              <a:buSzPts val="1800"/>
              <a:buFont typeface="Arial"/>
              <a:buChar char="•"/>
            </a:pPr>
            <a:r>
              <a:rPr lang="fr-FR" sz="1800">
                <a:solidFill>
                  <a:schemeClr val="lt1"/>
                </a:solidFill>
                <a:latin typeface="Calibri"/>
                <a:ea typeface="Calibri"/>
                <a:cs typeface="Calibri"/>
                <a:sym typeface="Calibri"/>
              </a:rPr>
              <a:t>Removed song repetitions (same song, different genre)</a:t>
            </a:r>
            <a:endParaRPr/>
          </a:p>
          <a:p>
            <a:pPr indent="-285750" lvl="0" marL="285750" marR="0" rtl="0" algn="just">
              <a:spcBef>
                <a:spcPts val="0"/>
              </a:spcBef>
              <a:spcAft>
                <a:spcPts val="0"/>
              </a:spcAft>
              <a:buClr>
                <a:schemeClr val="lt1"/>
              </a:buClr>
              <a:buSzPts val="1800"/>
              <a:buFont typeface="Arial"/>
              <a:buChar char="•"/>
            </a:pPr>
            <a:r>
              <a:rPr lang="fr-FR" sz="1800">
                <a:solidFill>
                  <a:schemeClr val="lt1"/>
                </a:solidFill>
                <a:latin typeface="Calibri"/>
                <a:ea typeface="Calibri"/>
                <a:cs typeface="Calibri"/>
                <a:sym typeface="Calibri"/>
              </a:rPr>
              <a:t>Method: Sort first by popularity, then retain the one with the highest popularity</a:t>
            </a:r>
            <a:endParaRPr/>
          </a:p>
        </p:txBody>
      </p:sp>
      <p:pic>
        <p:nvPicPr>
          <p:cNvPr id="210" name="Google Shape;210;p7"/>
          <p:cNvPicPr preferRelativeResize="0"/>
          <p:nvPr/>
        </p:nvPicPr>
        <p:blipFill rotWithShape="1">
          <a:blip r:embed="rId6">
            <a:alphaModFix/>
          </a:blip>
          <a:srcRect b="0" l="0" r="0" t="0"/>
          <a:stretch/>
        </p:blipFill>
        <p:spPr>
          <a:xfrm>
            <a:off x="11633200" y="6299200"/>
            <a:ext cx="406400" cy="406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par>
                                <p:cTn fill="hold" nodeType="with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14141"/>
        </a:solidFill>
      </p:bgPr>
    </p:bg>
    <p:spTree>
      <p:nvGrpSpPr>
        <p:cNvPr id="214" name="Shape 214"/>
        <p:cNvGrpSpPr/>
        <p:nvPr/>
      </p:nvGrpSpPr>
      <p:grpSpPr>
        <a:xfrm>
          <a:off x="0" y="0"/>
          <a:ext cx="0" cy="0"/>
          <a:chOff x="0" y="0"/>
          <a:chExt cx="0" cy="0"/>
        </a:xfrm>
      </p:grpSpPr>
      <p:sp>
        <p:nvSpPr>
          <p:cNvPr id="215" name="Google Shape;215;p8"/>
          <p:cNvSpPr txBox="1"/>
          <p:nvPr>
            <p:ph type="title"/>
          </p:nvPr>
        </p:nvSpPr>
        <p:spPr>
          <a:xfrm>
            <a:off x="762001" y="803325"/>
            <a:ext cx="5314536"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solidFill>
                  <a:schemeClr val="lt1"/>
                </a:solidFill>
              </a:rPr>
              <a:t>Feature engineering</a:t>
            </a:r>
            <a:endParaRPr>
              <a:solidFill>
                <a:schemeClr val="lt1"/>
              </a:solidFill>
            </a:endParaRPr>
          </a:p>
        </p:txBody>
      </p:sp>
      <p:sp>
        <p:nvSpPr>
          <p:cNvPr id="216" name="Google Shape;216;p8"/>
          <p:cNvSpPr txBox="1"/>
          <p:nvPr>
            <p:ph idx="1" type="body"/>
          </p:nvPr>
        </p:nvSpPr>
        <p:spPr>
          <a:xfrm>
            <a:off x="762000" y="2279018"/>
            <a:ext cx="5314543" cy="3375920"/>
          </a:xfrm>
          <a:prstGeom prst="rect">
            <a:avLst/>
          </a:prstGeom>
          <a:noFill/>
          <a:ln>
            <a:noFill/>
          </a:ln>
        </p:spPr>
        <p:txBody>
          <a:bodyPr anchorCtr="0" anchor="t" bIns="45700" lIns="91425" spcFirstLastPara="1" rIns="91425" wrap="square" tIns="45700">
            <a:normAutofit/>
          </a:bodyPr>
          <a:lstStyle/>
          <a:p>
            <a:pPr indent="-114300" lvl="0" marL="228600" rtl="0" algn="l">
              <a:lnSpc>
                <a:spcPct val="90000"/>
              </a:lnSpc>
              <a:spcBef>
                <a:spcPts val="0"/>
              </a:spcBef>
              <a:spcAft>
                <a:spcPts val="0"/>
              </a:spcAft>
              <a:buClr>
                <a:schemeClr val="dk1"/>
              </a:buClr>
              <a:buSzPts val="1800"/>
              <a:buNone/>
            </a:pPr>
            <a:r>
              <a:t/>
            </a:r>
            <a:endParaRPr sz="1800"/>
          </a:p>
          <a:p>
            <a:pPr indent="-114300" lvl="0" marL="228600" rtl="0" algn="l">
              <a:lnSpc>
                <a:spcPct val="90000"/>
              </a:lnSpc>
              <a:spcBef>
                <a:spcPts val="1000"/>
              </a:spcBef>
              <a:spcAft>
                <a:spcPts val="0"/>
              </a:spcAft>
              <a:buClr>
                <a:schemeClr val="dk1"/>
              </a:buClr>
              <a:buSzPts val="1800"/>
              <a:buNone/>
            </a:pPr>
            <a:r>
              <a:t/>
            </a:r>
            <a:endParaRPr sz="1800"/>
          </a:p>
          <a:p>
            <a:pPr indent="-228600" lvl="0" marL="228600" rtl="0" algn="l">
              <a:lnSpc>
                <a:spcPct val="90000"/>
              </a:lnSpc>
              <a:spcBef>
                <a:spcPts val="1000"/>
              </a:spcBef>
              <a:spcAft>
                <a:spcPts val="0"/>
              </a:spcAft>
              <a:buClr>
                <a:schemeClr val="lt1"/>
              </a:buClr>
              <a:buSzPts val="1800"/>
              <a:buChar char="•"/>
            </a:pPr>
            <a:r>
              <a:rPr lang="fr-FR" sz="1800">
                <a:solidFill>
                  <a:schemeClr val="lt1"/>
                </a:solidFill>
              </a:rPr>
              <a:t>Classifying the dependent variable</a:t>
            </a:r>
            <a:endParaRPr/>
          </a:p>
          <a:p>
            <a:pPr indent="-228600" lvl="0" marL="228600" rtl="0" algn="l">
              <a:lnSpc>
                <a:spcPct val="90000"/>
              </a:lnSpc>
              <a:spcBef>
                <a:spcPts val="1000"/>
              </a:spcBef>
              <a:spcAft>
                <a:spcPts val="0"/>
              </a:spcAft>
              <a:buClr>
                <a:schemeClr val="lt1"/>
              </a:buClr>
              <a:buSzPts val="1800"/>
              <a:buChar char="•"/>
            </a:pPr>
            <a:r>
              <a:rPr lang="fr-FR" sz="1800">
                <a:solidFill>
                  <a:schemeClr val="lt1"/>
                </a:solidFill>
              </a:rPr>
              <a:t>Designing sentimental features</a:t>
            </a:r>
            <a:endParaRPr/>
          </a:p>
          <a:p>
            <a:pPr indent="-228600" lvl="0" marL="228600" rtl="0" algn="l">
              <a:lnSpc>
                <a:spcPct val="90000"/>
              </a:lnSpc>
              <a:spcBef>
                <a:spcPts val="1000"/>
              </a:spcBef>
              <a:spcAft>
                <a:spcPts val="0"/>
              </a:spcAft>
              <a:buClr>
                <a:schemeClr val="lt1"/>
              </a:buClr>
              <a:buSzPts val="1800"/>
              <a:buChar char="•"/>
            </a:pPr>
            <a:r>
              <a:rPr lang="fr-FR" sz="1800">
                <a:solidFill>
                  <a:schemeClr val="lt1"/>
                </a:solidFill>
              </a:rPr>
              <a:t>Improving musical features</a:t>
            </a:r>
            <a:endParaRPr/>
          </a:p>
          <a:p>
            <a:pPr indent="-228600" lvl="0" marL="228600" rtl="0" algn="l">
              <a:lnSpc>
                <a:spcPct val="90000"/>
              </a:lnSpc>
              <a:spcBef>
                <a:spcPts val="1000"/>
              </a:spcBef>
              <a:spcAft>
                <a:spcPts val="0"/>
              </a:spcAft>
              <a:buClr>
                <a:schemeClr val="lt1"/>
              </a:buClr>
              <a:buSzPts val="1800"/>
              <a:buChar char="•"/>
            </a:pPr>
            <a:r>
              <a:rPr lang="fr-FR" sz="1800">
                <a:solidFill>
                  <a:schemeClr val="lt1"/>
                </a:solidFill>
              </a:rPr>
              <a:t>Encoding categorical data</a:t>
            </a:r>
            <a:endParaRPr/>
          </a:p>
        </p:txBody>
      </p:sp>
      <p:sp>
        <p:nvSpPr>
          <p:cNvPr id="217" name="Google Shape;217;p8"/>
          <p:cNvSpPr/>
          <p:nvPr/>
        </p:nvSpPr>
        <p:spPr>
          <a:xfrm flipH="1">
            <a:off x="6582780" y="-2008"/>
            <a:ext cx="5609220" cy="5840278"/>
          </a:xfrm>
          <a:custGeom>
            <a:rect b="b" l="l" r="r" t="t"/>
            <a:pathLst>
              <a:path extrusionOk="0" h="5840278" w="5609220">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18" name="Google Shape;218;p8"/>
          <p:cNvPicPr preferRelativeResize="0"/>
          <p:nvPr/>
        </p:nvPicPr>
        <p:blipFill rotWithShape="1">
          <a:blip r:embed="rId3">
            <a:alphaModFix/>
          </a:blip>
          <a:srcRect b="-1" l="17142" r="18862" t="0"/>
          <a:stretch/>
        </p:blipFill>
        <p:spPr>
          <a:xfrm>
            <a:off x="6750141" y="-2"/>
            <a:ext cx="5441859" cy="5654940"/>
          </a:xfrm>
          <a:custGeom>
            <a:rect b="b" l="l" r="r" t="t"/>
            <a:pathLst>
              <a:path extrusionOk="0" h="5654940" w="5441859">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noFill/>
          <a:ln>
            <a:noFill/>
          </a:ln>
        </p:spPr>
      </p:pic>
      <p:sp>
        <p:nvSpPr>
          <p:cNvPr id="219" name="Google Shape;219;p8"/>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20" name="Google Shape;220;p8"/>
          <p:cNvPicPr preferRelativeResize="0"/>
          <p:nvPr/>
        </p:nvPicPr>
        <p:blipFill rotWithShape="1">
          <a:blip r:embed="rId4">
            <a:alphaModFix/>
          </a:blip>
          <a:srcRect b="0" l="0" r="0" t="0"/>
          <a:stretch/>
        </p:blipFill>
        <p:spPr>
          <a:xfrm>
            <a:off x="11226800" y="5892800"/>
            <a:ext cx="812800" cy="812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haroni"/>
              <a:buNone/>
            </a:pPr>
            <a:r>
              <a:rPr lang="fr-FR"/>
              <a:t>Feature Engineering: Methodology</a:t>
            </a:r>
            <a:endParaRPr/>
          </a:p>
        </p:txBody>
      </p:sp>
      <p:sp>
        <p:nvSpPr>
          <p:cNvPr id="227" name="Google Shape;227;p9"/>
          <p:cNvSpPr/>
          <p:nvPr/>
        </p:nvSpPr>
        <p:spPr>
          <a:xfrm>
            <a:off x="11634281" y="0"/>
            <a:ext cx="557719" cy="6858000"/>
          </a:xfrm>
          <a:prstGeom prst="rect">
            <a:avLst/>
          </a:prstGeom>
          <a:solidFill>
            <a:srgbClr val="B42F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228" name="Google Shape;228;p9"/>
          <p:cNvGrpSpPr/>
          <p:nvPr/>
        </p:nvGrpSpPr>
        <p:grpSpPr>
          <a:xfrm>
            <a:off x="1734177" y="1680772"/>
            <a:ext cx="5549304" cy="4227336"/>
            <a:chOff x="1176458" y="1587"/>
            <a:chExt cx="5549304" cy="4227336"/>
          </a:xfrm>
        </p:grpSpPr>
        <p:sp>
          <p:nvSpPr>
            <p:cNvPr id="229" name="Google Shape;229;p9"/>
            <p:cNvSpPr/>
            <p:nvPr/>
          </p:nvSpPr>
          <p:spPr>
            <a:xfrm>
              <a:off x="1176458" y="1587"/>
              <a:ext cx="1541473" cy="1541473"/>
            </a:xfrm>
            <a:prstGeom prst="ellipse">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9"/>
            <p:cNvSpPr txBox="1"/>
            <p:nvPr/>
          </p:nvSpPr>
          <p:spPr>
            <a:xfrm>
              <a:off x="1402201" y="227330"/>
              <a:ext cx="1089987" cy="1089987"/>
            </a:xfrm>
            <a:prstGeom prst="rect">
              <a:avLst/>
            </a:prstGeom>
            <a:noFill/>
            <a:ln>
              <a:noFill/>
            </a:ln>
          </p:spPr>
          <p:txBody>
            <a:bodyPr anchorCtr="0" anchor="ctr" bIns="25400" lIns="25400" spcFirstLastPara="1" rIns="25400" wrap="square" tIns="25400">
              <a:noAutofit/>
            </a:bodyPr>
            <a:lstStyle/>
            <a:p>
              <a:pPr indent="0" lvl="0" marL="0" marR="0" rtl="0" algn="ctr">
                <a:lnSpc>
                  <a:spcPct val="90000"/>
                </a:lnSpc>
                <a:spcBef>
                  <a:spcPts val="0"/>
                </a:spcBef>
                <a:spcAft>
                  <a:spcPts val="0"/>
                </a:spcAft>
                <a:buClr>
                  <a:schemeClr val="lt1"/>
                </a:buClr>
                <a:buSzPts val="2000"/>
                <a:buFont typeface="Aharoni"/>
                <a:buNone/>
              </a:pPr>
              <a:r>
                <a:rPr lang="fr-FR" sz="2000">
                  <a:solidFill>
                    <a:schemeClr val="lt1"/>
                  </a:solidFill>
                  <a:latin typeface="Aharoni"/>
                  <a:ea typeface="Aharoni"/>
                  <a:cs typeface="Aharoni"/>
                  <a:sym typeface="Aharoni"/>
                </a:rPr>
                <a:t>Musical features</a:t>
              </a:r>
              <a:endParaRPr/>
            </a:p>
          </p:txBody>
        </p:sp>
        <p:sp>
          <p:nvSpPr>
            <p:cNvPr id="231" name="Google Shape;231;p9"/>
            <p:cNvSpPr/>
            <p:nvPr/>
          </p:nvSpPr>
          <p:spPr>
            <a:xfrm>
              <a:off x="1500168" y="1668228"/>
              <a:ext cx="894054" cy="894054"/>
            </a:xfrm>
            <a:prstGeom prst="mathPlus">
              <a:avLst>
                <a:gd fmla="val 23520" name="adj1"/>
              </a:avLst>
            </a:prstGeom>
            <a:gradFill>
              <a:gsLst>
                <a:gs pos="0">
                  <a:srgbClr val="B5C2E2"/>
                </a:gs>
                <a:gs pos="50000">
                  <a:srgbClr val="A8B8DF"/>
                </a:gs>
                <a:gs pos="100000">
                  <a:srgbClr val="90A0C8"/>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9"/>
            <p:cNvSpPr txBox="1"/>
            <p:nvPr/>
          </p:nvSpPr>
          <p:spPr>
            <a:xfrm>
              <a:off x="1618675" y="2010114"/>
              <a:ext cx="657040" cy="210282"/>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500"/>
                <a:buFont typeface="Calibri"/>
                <a:buNone/>
              </a:pPr>
              <a:r>
                <a:t/>
              </a:r>
              <a:endParaRPr sz="1500">
                <a:solidFill>
                  <a:schemeClr val="lt1"/>
                </a:solidFill>
                <a:latin typeface="Calibri"/>
                <a:ea typeface="Calibri"/>
                <a:cs typeface="Calibri"/>
                <a:sym typeface="Calibri"/>
              </a:endParaRPr>
            </a:p>
          </p:txBody>
        </p:sp>
        <p:sp>
          <p:nvSpPr>
            <p:cNvPr id="233" name="Google Shape;233;p9"/>
            <p:cNvSpPr/>
            <p:nvPr/>
          </p:nvSpPr>
          <p:spPr>
            <a:xfrm>
              <a:off x="1176458" y="2687450"/>
              <a:ext cx="1541473" cy="1541473"/>
            </a:xfrm>
            <a:prstGeom prst="ellipse">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9"/>
            <p:cNvSpPr txBox="1"/>
            <p:nvPr/>
          </p:nvSpPr>
          <p:spPr>
            <a:xfrm>
              <a:off x="1402201" y="2913193"/>
              <a:ext cx="1089987" cy="1089987"/>
            </a:xfrm>
            <a:prstGeom prst="rect">
              <a:avLst/>
            </a:prstGeom>
            <a:noFill/>
            <a:ln>
              <a:noFill/>
            </a:ln>
          </p:spPr>
          <p:txBody>
            <a:bodyPr anchorCtr="0" anchor="ctr" bIns="25400" lIns="25400" spcFirstLastPara="1" rIns="25400" wrap="square" tIns="25400">
              <a:noAutofit/>
            </a:bodyPr>
            <a:lstStyle/>
            <a:p>
              <a:pPr indent="0" lvl="0" marL="0" marR="0" rtl="0" algn="ctr">
                <a:lnSpc>
                  <a:spcPct val="90000"/>
                </a:lnSpc>
                <a:spcBef>
                  <a:spcPts val="0"/>
                </a:spcBef>
                <a:spcAft>
                  <a:spcPts val="0"/>
                </a:spcAft>
                <a:buClr>
                  <a:schemeClr val="lt1"/>
                </a:buClr>
                <a:buSzPts val="2000"/>
                <a:buFont typeface="Aharoni"/>
                <a:buNone/>
              </a:pPr>
              <a:r>
                <a:rPr lang="fr-FR" sz="2000">
                  <a:solidFill>
                    <a:schemeClr val="lt1"/>
                  </a:solidFill>
                  <a:latin typeface="Aharoni"/>
                  <a:ea typeface="Aharoni"/>
                  <a:cs typeface="Aharoni"/>
                  <a:sym typeface="Aharoni"/>
                </a:rPr>
                <a:t>Lyrical features</a:t>
              </a:r>
              <a:endParaRPr/>
            </a:p>
          </p:txBody>
        </p:sp>
        <p:sp>
          <p:nvSpPr>
            <p:cNvPr id="235" name="Google Shape;235;p9"/>
            <p:cNvSpPr/>
            <p:nvPr/>
          </p:nvSpPr>
          <p:spPr>
            <a:xfrm>
              <a:off x="2949153" y="1828541"/>
              <a:ext cx="490188" cy="573428"/>
            </a:xfrm>
            <a:prstGeom prst="rightArrow">
              <a:avLst>
                <a:gd fmla="val 60000" name="adj1"/>
                <a:gd fmla="val 50000" name="adj2"/>
              </a:avLst>
            </a:prstGeom>
            <a:gradFill>
              <a:gsLst>
                <a:gs pos="0">
                  <a:srgbClr val="B5C2E2"/>
                </a:gs>
                <a:gs pos="50000">
                  <a:srgbClr val="A8B8DF"/>
                </a:gs>
                <a:gs pos="100000">
                  <a:srgbClr val="90A0C8"/>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9"/>
            <p:cNvSpPr txBox="1"/>
            <p:nvPr/>
          </p:nvSpPr>
          <p:spPr>
            <a:xfrm>
              <a:off x="2949153" y="1943227"/>
              <a:ext cx="343132" cy="34405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600"/>
                <a:buFont typeface="Calibri"/>
                <a:buNone/>
              </a:pPr>
              <a:r>
                <a:t/>
              </a:r>
              <a:endParaRPr sz="1600">
                <a:solidFill>
                  <a:schemeClr val="lt1"/>
                </a:solidFill>
                <a:latin typeface="Calibri"/>
                <a:ea typeface="Calibri"/>
                <a:cs typeface="Calibri"/>
                <a:sym typeface="Calibri"/>
              </a:endParaRPr>
            </a:p>
          </p:txBody>
        </p:sp>
        <p:sp>
          <p:nvSpPr>
            <p:cNvPr id="237" name="Google Shape;237;p9"/>
            <p:cNvSpPr/>
            <p:nvPr/>
          </p:nvSpPr>
          <p:spPr>
            <a:xfrm>
              <a:off x="3642816" y="573782"/>
              <a:ext cx="3082946" cy="3082946"/>
            </a:xfrm>
            <a:prstGeom prst="ellipse">
              <a:avLst/>
            </a:prstGeom>
            <a:gradFill>
              <a:gsLst>
                <a:gs pos="0">
                  <a:srgbClr val="5E81C9"/>
                </a:gs>
                <a:gs pos="50000">
                  <a:srgbClr val="3B70C9"/>
                </a:gs>
                <a:gs pos="100000">
                  <a:srgbClr val="2E60B8"/>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9"/>
            <p:cNvSpPr txBox="1"/>
            <p:nvPr/>
          </p:nvSpPr>
          <p:spPr>
            <a:xfrm>
              <a:off x="4094303" y="1025269"/>
              <a:ext cx="2179972" cy="2179972"/>
            </a:xfrm>
            <a:prstGeom prst="rect">
              <a:avLst/>
            </a:prstGeom>
            <a:noFill/>
            <a:ln>
              <a:noFill/>
            </a:ln>
          </p:spPr>
          <p:txBody>
            <a:bodyPr anchorCtr="0" anchor="ctr" bIns="41900" lIns="41900" spcFirstLastPara="1" rIns="41900" wrap="square" tIns="41900">
              <a:noAutofit/>
            </a:bodyPr>
            <a:lstStyle/>
            <a:p>
              <a:pPr indent="0" lvl="0" marL="0" marR="0" rtl="0" algn="ctr">
                <a:lnSpc>
                  <a:spcPct val="90000"/>
                </a:lnSpc>
                <a:spcBef>
                  <a:spcPts val="0"/>
                </a:spcBef>
                <a:spcAft>
                  <a:spcPts val="0"/>
                </a:spcAft>
                <a:buClr>
                  <a:schemeClr val="lt1"/>
                </a:buClr>
                <a:buSzPts val="3300"/>
                <a:buFont typeface="Aharoni"/>
                <a:buNone/>
              </a:pPr>
              <a:r>
                <a:rPr lang="fr-FR" sz="3300">
                  <a:solidFill>
                    <a:schemeClr val="lt1"/>
                  </a:solidFill>
                  <a:latin typeface="Aharoni"/>
                  <a:ea typeface="Aharoni"/>
                  <a:cs typeface="Aharoni"/>
                  <a:sym typeface="Aharoni"/>
                </a:rPr>
                <a:t>Popularity</a:t>
              </a:r>
              <a:endParaRPr/>
            </a:p>
          </p:txBody>
        </p:sp>
      </p:grpSp>
      <p:sp>
        <p:nvSpPr>
          <p:cNvPr id="239" name="Google Shape;239;p9"/>
          <p:cNvSpPr txBox="1"/>
          <p:nvPr/>
        </p:nvSpPr>
        <p:spPr>
          <a:xfrm>
            <a:off x="8048978" y="1690688"/>
            <a:ext cx="2867378" cy="378565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2000"/>
              <a:buFont typeface="Calibri"/>
              <a:buNone/>
            </a:pPr>
            <a:r>
              <a:rPr b="0" i="0" lang="fr-FR" sz="2000" u="sng" cap="none" strike="noStrike">
                <a:solidFill>
                  <a:srgbClr val="FFFFFF"/>
                </a:solidFill>
                <a:latin typeface="Calibri"/>
                <a:ea typeface="Calibri"/>
                <a:cs typeface="Calibri"/>
                <a:sym typeface="Calibri"/>
              </a:rPr>
              <a:t>Musical features:</a:t>
            </a:r>
            <a:endParaRPr/>
          </a:p>
          <a:p>
            <a:pPr indent="0" lvl="0" marL="0" marR="0" rtl="0" algn="l">
              <a:lnSpc>
                <a:spcPct val="100000"/>
              </a:lnSpc>
              <a:spcBef>
                <a:spcPts val="0"/>
              </a:spcBef>
              <a:spcAft>
                <a:spcPts val="0"/>
              </a:spcAft>
              <a:buClr>
                <a:schemeClr val="dk1"/>
              </a:buClr>
              <a:buSzPts val="2000"/>
              <a:buFont typeface="Calibri"/>
              <a:buNone/>
            </a:pPr>
            <a:r>
              <a:t/>
            </a:r>
            <a:endParaRPr b="0" i="0" sz="2000" u="sng" cap="none" strike="noStrike">
              <a:solidFill>
                <a:srgbClr val="FFFFFF"/>
              </a:solidFill>
              <a:latin typeface="Calibri"/>
              <a:ea typeface="Calibri"/>
              <a:cs typeface="Calibri"/>
              <a:sym typeface="Calibri"/>
            </a:endParaRPr>
          </a:p>
          <a:p>
            <a:pPr indent="-285750" lvl="0" marL="285750" marR="0" rtl="0" algn="l">
              <a:lnSpc>
                <a:spcPct val="100000"/>
              </a:lnSpc>
              <a:spcBef>
                <a:spcPts val="0"/>
              </a:spcBef>
              <a:spcAft>
                <a:spcPts val="0"/>
              </a:spcAft>
              <a:buClr>
                <a:srgbClr val="FFFFFF"/>
              </a:buClr>
              <a:buSzPts val="2000"/>
              <a:buFont typeface="Calibri"/>
              <a:buChar char="-"/>
            </a:pPr>
            <a:r>
              <a:rPr b="0" i="0" lang="fr-FR" sz="2000" u="none" cap="none" strike="noStrike">
                <a:solidFill>
                  <a:srgbClr val="FFFFFF"/>
                </a:solidFill>
                <a:latin typeface="Calibri"/>
                <a:ea typeface="Calibri"/>
                <a:cs typeface="Calibri"/>
                <a:sym typeface="Calibri"/>
              </a:rPr>
              <a:t>Duration, liveness, acousticness</a:t>
            </a:r>
            <a:endParaRPr/>
          </a:p>
          <a:p>
            <a:pPr indent="-285750" lvl="0" marL="285750" marR="0" rtl="0" algn="l">
              <a:lnSpc>
                <a:spcPct val="100000"/>
              </a:lnSpc>
              <a:spcBef>
                <a:spcPts val="0"/>
              </a:spcBef>
              <a:spcAft>
                <a:spcPts val="0"/>
              </a:spcAft>
              <a:buClr>
                <a:srgbClr val="FFFFFF"/>
              </a:buClr>
              <a:buSzPts val="2000"/>
              <a:buFont typeface="Calibri"/>
              <a:buChar char="-"/>
            </a:pPr>
            <a:r>
              <a:rPr b="0" i="0" lang="fr-FR" sz="2000" u="none" cap="none" strike="noStrike">
                <a:solidFill>
                  <a:srgbClr val="FFFFFF"/>
                </a:solidFill>
                <a:latin typeface="Calibri"/>
                <a:ea typeface="Calibri"/>
                <a:cs typeface="Calibri"/>
                <a:sym typeface="Calibri"/>
              </a:rPr>
              <a:t>Key (C, D, etc.…)</a:t>
            </a:r>
            <a:endParaRPr/>
          </a:p>
          <a:p>
            <a:pPr indent="-285750" lvl="0" marL="285750" marR="0" rtl="0" algn="l">
              <a:lnSpc>
                <a:spcPct val="100000"/>
              </a:lnSpc>
              <a:spcBef>
                <a:spcPts val="0"/>
              </a:spcBef>
              <a:spcAft>
                <a:spcPts val="0"/>
              </a:spcAft>
              <a:buClr>
                <a:srgbClr val="FFFFFF"/>
              </a:buClr>
              <a:buSzPts val="2000"/>
              <a:buFont typeface="Calibri"/>
              <a:buChar char="-"/>
            </a:pPr>
            <a:r>
              <a:rPr b="0" i="0" lang="fr-FR" sz="2000" u="none" cap="none" strike="noStrike">
                <a:solidFill>
                  <a:srgbClr val="FFFFFF"/>
                </a:solidFill>
                <a:latin typeface="Calibri"/>
                <a:ea typeface="Calibri"/>
                <a:cs typeface="Calibri"/>
                <a:sym typeface="Calibri"/>
              </a:rPr>
              <a:t>Mode (Major, Minor)</a:t>
            </a:r>
            <a:endParaRPr/>
          </a:p>
          <a:p>
            <a:pPr indent="0" lvl="0" marL="0" marR="0" rtl="0" algn="l">
              <a:lnSpc>
                <a:spcPct val="100000"/>
              </a:lnSpc>
              <a:spcBef>
                <a:spcPts val="0"/>
              </a:spcBef>
              <a:spcAft>
                <a:spcPts val="0"/>
              </a:spcAft>
              <a:buClr>
                <a:schemeClr val="dk1"/>
              </a:buClr>
              <a:buSzPts val="2000"/>
              <a:buFont typeface="Calibri"/>
              <a:buNone/>
            </a:pPr>
            <a:r>
              <a:t/>
            </a:r>
            <a:endParaRPr b="0" i="0" sz="2000" u="none" cap="none" strike="noStrike">
              <a:solidFill>
                <a:srgbClr val="FFFFFF"/>
              </a:solidFill>
              <a:latin typeface="Calibri"/>
              <a:ea typeface="Calibri"/>
              <a:cs typeface="Calibri"/>
              <a:sym typeface="Calibri"/>
            </a:endParaRPr>
          </a:p>
          <a:p>
            <a:pPr indent="0" lvl="0" marL="0" marR="0" rtl="0" algn="l">
              <a:lnSpc>
                <a:spcPct val="100000"/>
              </a:lnSpc>
              <a:spcBef>
                <a:spcPts val="0"/>
              </a:spcBef>
              <a:spcAft>
                <a:spcPts val="0"/>
              </a:spcAft>
              <a:buClr>
                <a:srgbClr val="FFFFFF"/>
              </a:buClr>
              <a:buSzPts val="2000"/>
              <a:buFont typeface="Calibri"/>
              <a:buNone/>
            </a:pPr>
            <a:r>
              <a:rPr b="0" i="0" lang="fr-FR" sz="2000" u="sng" cap="none" strike="noStrike">
                <a:solidFill>
                  <a:srgbClr val="FFFFFF"/>
                </a:solidFill>
                <a:latin typeface="Calibri"/>
                <a:ea typeface="Calibri"/>
                <a:cs typeface="Calibri"/>
                <a:sym typeface="Calibri"/>
              </a:rPr>
              <a:t>Lyrical features:</a:t>
            </a:r>
            <a:endParaRPr/>
          </a:p>
          <a:p>
            <a:pPr indent="0" lvl="0" marL="0" marR="0" rtl="0" algn="l">
              <a:lnSpc>
                <a:spcPct val="100000"/>
              </a:lnSpc>
              <a:spcBef>
                <a:spcPts val="0"/>
              </a:spcBef>
              <a:spcAft>
                <a:spcPts val="0"/>
              </a:spcAft>
              <a:buClr>
                <a:schemeClr val="dk1"/>
              </a:buClr>
              <a:buSzPts val="2000"/>
              <a:buFont typeface="Calibri"/>
              <a:buNone/>
            </a:pPr>
            <a:r>
              <a:t/>
            </a:r>
            <a:endParaRPr b="0" i="0" sz="2000" u="sng" cap="none" strike="noStrike">
              <a:solidFill>
                <a:srgbClr val="FFFFFF"/>
              </a:solidFill>
              <a:latin typeface="Calibri"/>
              <a:ea typeface="Calibri"/>
              <a:cs typeface="Calibri"/>
              <a:sym typeface="Calibri"/>
            </a:endParaRPr>
          </a:p>
          <a:p>
            <a:pPr indent="-285750" lvl="0" marL="285750" marR="0" rtl="0" algn="l">
              <a:lnSpc>
                <a:spcPct val="100000"/>
              </a:lnSpc>
              <a:spcBef>
                <a:spcPts val="0"/>
              </a:spcBef>
              <a:spcAft>
                <a:spcPts val="0"/>
              </a:spcAft>
              <a:buClr>
                <a:srgbClr val="FFFFFF"/>
              </a:buClr>
              <a:buSzPts val="2000"/>
              <a:buFont typeface="Calibri"/>
              <a:buChar char="-"/>
            </a:pPr>
            <a:r>
              <a:rPr b="0" i="0" lang="fr-FR" sz="2000" u="none" cap="none" strike="noStrike">
                <a:solidFill>
                  <a:srgbClr val="FFFFFF"/>
                </a:solidFill>
                <a:latin typeface="Calibri"/>
                <a:ea typeface="Calibri"/>
                <a:cs typeface="Calibri"/>
                <a:sym typeface="Calibri"/>
              </a:rPr>
              <a:t>Repetitiveness</a:t>
            </a:r>
            <a:endParaRPr/>
          </a:p>
          <a:p>
            <a:pPr indent="-285750" lvl="0" marL="285750" marR="0" rtl="0" algn="l">
              <a:lnSpc>
                <a:spcPct val="100000"/>
              </a:lnSpc>
              <a:spcBef>
                <a:spcPts val="0"/>
              </a:spcBef>
              <a:spcAft>
                <a:spcPts val="0"/>
              </a:spcAft>
              <a:buClr>
                <a:srgbClr val="FFFFFF"/>
              </a:buClr>
              <a:buSzPts val="2000"/>
              <a:buFont typeface="Calibri"/>
              <a:buChar char="-"/>
            </a:pPr>
            <a:r>
              <a:rPr b="0" i="0" lang="fr-FR" sz="2000" u="none" cap="none" strike="noStrike">
                <a:solidFill>
                  <a:srgbClr val="FFFFFF"/>
                </a:solidFill>
                <a:latin typeface="Calibri"/>
                <a:ea typeface="Calibri"/>
                <a:cs typeface="Calibri"/>
                <a:sym typeface="Calibri"/>
              </a:rPr>
              <a:t>Positiveness</a:t>
            </a:r>
            <a:endParaRPr/>
          </a:p>
          <a:p>
            <a:pPr indent="-285750" lvl="0" marL="285750" marR="0" rtl="0" algn="l">
              <a:lnSpc>
                <a:spcPct val="100000"/>
              </a:lnSpc>
              <a:spcBef>
                <a:spcPts val="0"/>
              </a:spcBef>
              <a:spcAft>
                <a:spcPts val="0"/>
              </a:spcAft>
              <a:buClr>
                <a:srgbClr val="FFFFFF"/>
              </a:buClr>
              <a:buSzPts val="2000"/>
              <a:buFont typeface="Calibri"/>
              <a:buChar char="-"/>
            </a:pPr>
            <a:r>
              <a:rPr b="0" i="0" lang="fr-FR" sz="2000" u="none" cap="none" strike="noStrike">
                <a:solidFill>
                  <a:srgbClr val="FFFFFF"/>
                </a:solidFill>
                <a:latin typeface="Calibri"/>
                <a:ea typeface="Calibri"/>
                <a:cs typeface="Calibri"/>
                <a:sym typeface="Calibri"/>
              </a:rPr>
              <a:t>Negativeness</a:t>
            </a:r>
            <a:endParaRPr/>
          </a:p>
        </p:txBody>
      </p:sp>
      <p:pic>
        <p:nvPicPr>
          <p:cNvPr id="240" name="Google Shape;240;p9"/>
          <p:cNvPicPr preferRelativeResize="0"/>
          <p:nvPr/>
        </p:nvPicPr>
        <p:blipFill rotWithShape="1">
          <a:blip r:embed="rId3">
            <a:alphaModFix/>
          </a:blip>
          <a:srcRect b="0" l="0" r="0" t="0"/>
          <a:stretch/>
        </p:blipFill>
        <p:spPr>
          <a:xfrm>
            <a:off x="11226800" y="5892800"/>
            <a:ext cx="812800" cy="812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2019-12-07T16:02:31Z</dcterms:created>
  <dc:creator>CARILLO Jella_Marie</dc:creator>
</cp:coreProperties>
</file>